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6" r:id="rId2"/>
  </p:sldMasterIdLst>
  <p:notesMasterIdLst>
    <p:notesMasterId r:id="rId58"/>
  </p:notesMasterIdLst>
  <p:sldIdLst>
    <p:sldId id="342" r:id="rId3"/>
    <p:sldId id="257" r:id="rId4"/>
    <p:sldId id="262" r:id="rId5"/>
    <p:sldId id="259" r:id="rId6"/>
    <p:sldId id="261" r:id="rId7"/>
    <p:sldId id="260" r:id="rId8"/>
    <p:sldId id="349" r:id="rId9"/>
    <p:sldId id="268" r:id="rId10"/>
    <p:sldId id="269" r:id="rId11"/>
    <p:sldId id="314" r:id="rId12"/>
    <p:sldId id="308" r:id="rId13"/>
    <p:sldId id="315" r:id="rId14"/>
    <p:sldId id="318" r:id="rId15"/>
    <p:sldId id="319" r:id="rId16"/>
    <p:sldId id="287" r:id="rId17"/>
    <p:sldId id="264" r:id="rId18"/>
    <p:sldId id="344" r:id="rId19"/>
    <p:sldId id="280" r:id="rId20"/>
    <p:sldId id="316" r:id="rId21"/>
    <p:sldId id="282" r:id="rId22"/>
    <p:sldId id="284" r:id="rId23"/>
    <p:sldId id="317" r:id="rId24"/>
    <p:sldId id="285" r:id="rId25"/>
    <p:sldId id="286" r:id="rId26"/>
    <p:sldId id="290" r:id="rId27"/>
    <p:sldId id="322" r:id="rId28"/>
    <p:sldId id="323" r:id="rId29"/>
    <p:sldId id="324" r:id="rId30"/>
    <p:sldId id="353" r:id="rId31"/>
    <p:sldId id="354" r:id="rId32"/>
    <p:sldId id="329" r:id="rId33"/>
    <p:sldId id="352" r:id="rId34"/>
    <p:sldId id="274" r:id="rId35"/>
    <p:sldId id="275" r:id="rId36"/>
    <p:sldId id="311" r:id="rId37"/>
    <p:sldId id="336" r:id="rId38"/>
    <p:sldId id="276" r:id="rId39"/>
    <p:sldId id="291" r:id="rId40"/>
    <p:sldId id="331" r:id="rId41"/>
    <p:sldId id="330" r:id="rId42"/>
    <p:sldId id="334" r:id="rId43"/>
    <p:sldId id="345" r:id="rId44"/>
    <p:sldId id="312" r:id="rId45"/>
    <p:sldId id="292" r:id="rId46"/>
    <p:sldId id="335" r:id="rId47"/>
    <p:sldId id="348" r:id="rId48"/>
    <p:sldId id="339" r:id="rId49"/>
    <p:sldId id="338" r:id="rId50"/>
    <p:sldId id="351" r:id="rId51"/>
    <p:sldId id="340" r:id="rId52"/>
    <p:sldId id="313" r:id="rId53"/>
    <p:sldId id="355" r:id="rId54"/>
    <p:sldId id="304" r:id="rId55"/>
    <p:sldId id="341" r:id="rId56"/>
    <p:sldId id="343" r:id="rId57"/>
  </p:sldIdLst>
  <p:sldSz cx="12192000" cy="6858000"/>
  <p:notesSz cx="6858000" cy="9144000"/>
  <p:embeddedFontLst>
    <p:embeddedFont>
      <p:font typeface="Algerian" pitchFamily="82" charset="77"/>
      <p:regular r:id="rId59"/>
    </p:embeddedFont>
    <p:embeddedFont>
      <p:font typeface="Avenir Next Regular" panose="020B0503020202020204" pitchFamily="34" charset="0"/>
      <p:regular r:id="rId60"/>
      <p:bold r:id="rId61"/>
      <p:italic r:id="rId62"/>
      <p:boldItalic r:id="rId63"/>
    </p:embeddedFont>
    <p:embeddedFont>
      <p:font typeface="Chiller" pitchFamily="82" charset="77"/>
      <p:regular r:id="rId64"/>
    </p:embeddedFont>
    <p:embeddedFont>
      <p:font typeface="Consolas" panose="020B0609020204030204" pitchFamily="49" charset="0"/>
      <p:regular r:id="rId65"/>
      <p:bold r:id="rId66"/>
      <p:italic r:id="rId67"/>
      <p:boldItalic r:id="rId68"/>
    </p:embeddedFont>
    <p:embeddedFont>
      <p:font typeface="Georgia" panose="02040502050405020303" pitchFamily="18" charset="0"/>
      <p:regular r:id="rId69"/>
      <p:bold r:id="rId70"/>
      <p:italic r:id="rId71"/>
      <p:boldItalic r:id="rId72"/>
    </p:embeddedFont>
    <p:embeddedFont>
      <p:font typeface="Helvetica" pitchFamily="2" charset="0"/>
      <p:regular r:id="rId73"/>
      <p:bold r:id="rId74"/>
      <p:italic r:id="rId75"/>
      <p:boldItalic r:id="rId76"/>
    </p:embeddedFont>
    <p:embeddedFont>
      <p:font typeface="Verdana" panose="020B0604030504040204" pitchFamily="34" charset="0"/>
      <p:regular r:id="rId77"/>
      <p:bold r:id="rId78"/>
      <p:italic r:id="rId79"/>
      <p:boldItalic r:id="rId8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730" autoAdjust="0"/>
    <p:restoredTop sz="80272" autoAdjust="0"/>
  </p:normalViewPr>
  <p:slideViewPr>
    <p:cSldViewPr snapToGrid="0">
      <p:cViewPr varScale="1">
        <p:scale>
          <a:sx n="97" d="100"/>
          <a:sy n="97" d="100"/>
        </p:scale>
        <p:origin x="216" y="288"/>
      </p:cViewPr>
      <p:guideLst/>
    </p:cSldViewPr>
  </p:slideViewPr>
  <p:notesTextViewPr>
    <p:cViewPr>
      <p:scale>
        <a:sx n="100" d="100"/>
        <a:sy n="100" d="100"/>
      </p:scale>
      <p:origin x="0" y="0"/>
    </p:cViewPr>
  </p:notesTextViewPr>
  <p:sorterViewPr>
    <p:cViewPr>
      <p:scale>
        <a:sx n="80" d="100"/>
        <a:sy n="80" d="100"/>
      </p:scale>
      <p:origin x="0" y="-679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5.fntdata"/><Relationship Id="rId68" Type="http://schemas.openxmlformats.org/officeDocument/2006/relationships/font" Target="fonts/font10.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notesMaster" Target="notesMasters/notesMaster1.xml"/><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microsoft.com/office/2016/11/relationships/changesInfo" Target="changesInfos/changesInfo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8.fntdata"/><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8.fntdata"/><Relationship Id="rId61" Type="http://schemas.openxmlformats.org/officeDocument/2006/relationships/font" Target="fonts/font3.fntdata"/><Relationship Id="rId8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913B28E-C0EB-4613-A2AF-9269D383FC52}"/>
    <pc:docChg chg="custSel modSld delMainMaster">
      <pc:chgData name="Mitchell Wand" userId="de9b44c55c049659" providerId="LiveId" clId="{2913B28E-C0EB-4613-A2AF-9269D383FC52}" dt="2023-11-10T15:09:37.534" v="198" actId="20577"/>
      <pc:docMkLst>
        <pc:docMk/>
      </pc:docMkLst>
      <pc:sldChg chg="addSp modSp mod modNotesTx">
        <pc:chgData name="Mitchell Wand" userId="de9b44c55c049659" providerId="LiveId" clId="{2913B28E-C0EB-4613-A2AF-9269D383FC52}" dt="2023-11-10T15:09:37.534" v="198" actId="20577"/>
        <pc:sldMkLst>
          <pc:docMk/>
          <pc:sldMk cId="2343335372" sldId="314"/>
        </pc:sldMkLst>
        <pc:spChg chg="mod">
          <ac:chgData name="Mitchell Wand" userId="de9b44c55c049659" providerId="LiveId" clId="{2913B28E-C0EB-4613-A2AF-9269D383FC52}" dt="2023-11-10T15:07:52.182" v="101" actId="14100"/>
          <ac:spMkLst>
            <pc:docMk/>
            <pc:sldMk cId="2343335372" sldId="314"/>
            <ac:spMk id="4" creationId="{C7537FBD-FAC6-EB42-B286-483FD564DAFD}"/>
          </ac:spMkLst>
        </pc:spChg>
        <pc:picChg chg="add mod ord">
          <ac:chgData name="Mitchell Wand" userId="de9b44c55c049659" providerId="LiveId" clId="{2913B28E-C0EB-4613-A2AF-9269D383FC52}" dt="2023-11-10T15:08:02.495" v="102" actId="688"/>
          <ac:picMkLst>
            <pc:docMk/>
            <pc:sldMk cId="2343335372" sldId="314"/>
            <ac:picMk id="5" creationId="{CA2FAC82-6405-6798-35BF-78643879E7CF}"/>
          </ac:picMkLst>
        </pc:picChg>
      </pc:sldChg>
      <pc:sldChg chg="modSp mod chgLayout">
        <pc:chgData name="Mitchell Wand" userId="de9b44c55c049659" providerId="LiveId" clId="{2913B28E-C0EB-4613-A2AF-9269D383FC52}" dt="2023-11-06T03:37:00.902" v="11" actId="700"/>
        <pc:sldMkLst>
          <pc:docMk/>
          <pc:sldMk cId="4052030747" sldId="328"/>
        </pc:sldMkLst>
        <pc:spChg chg="mod ord">
          <ac:chgData name="Mitchell Wand" userId="de9b44c55c049659" providerId="LiveId" clId="{2913B28E-C0EB-4613-A2AF-9269D383FC52}" dt="2023-11-06T03:37:00.902" v="11" actId="700"/>
          <ac:spMkLst>
            <pc:docMk/>
            <pc:sldMk cId="4052030747" sldId="328"/>
            <ac:spMk id="2" creationId="{1872C8CD-23B7-5412-516C-4B524F773B0A}"/>
          </ac:spMkLst>
        </pc:spChg>
        <pc:spChg chg="mod ord">
          <ac:chgData name="Mitchell Wand" userId="de9b44c55c049659" providerId="LiveId" clId="{2913B28E-C0EB-4613-A2AF-9269D383FC52}" dt="2023-11-06T03:37:00.902" v="11" actId="700"/>
          <ac:spMkLst>
            <pc:docMk/>
            <pc:sldMk cId="4052030747" sldId="328"/>
            <ac:spMk id="3" creationId="{764C95E4-FBC6-62BB-036A-779145EF56EA}"/>
          </ac:spMkLst>
        </pc:spChg>
        <pc:spChg chg="mod ord">
          <ac:chgData name="Mitchell Wand" userId="de9b44c55c049659" providerId="LiveId" clId="{2913B28E-C0EB-4613-A2AF-9269D383FC52}" dt="2023-11-06T03:37:00.902" v="11" actId="700"/>
          <ac:spMkLst>
            <pc:docMk/>
            <pc:sldMk cId="4052030747" sldId="328"/>
            <ac:spMk id="4" creationId="{27CA173F-4D30-BA7B-DFA6-2DFB88D2AE55}"/>
          </ac:spMkLst>
        </pc:spChg>
      </pc:sldChg>
      <pc:sldChg chg="modSp mod">
        <pc:chgData name="Mitchell Wand" userId="de9b44c55c049659" providerId="LiveId" clId="{2913B28E-C0EB-4613-A2AF-9269D383FC52}" dt="2023-11-06T03:35:04.094" v="1" actId="20577"/>
        <pc:sldMkLst>
          <pc:docMk/>
          <pc:sldMk cId="860465039" sldId="343"/>
        </pc:sldMkLst>
        <pc:spChg chg="mod">
          <ac:chgData name="Mitchell Wand" userId="de9b44c55c049659" providerId="LiveId" clId="{2913B28E-C0EB-4613-A2AF-9269D383FC52}" dt="2023-11-06T03:35:04.094" v="1" actId="20577"/>
          <ac:spMkLst>
            <pc:docMk/>
            <pc:sldMk cId="860465039" sldId="343"/>
            <ac:spMk id="131" creationId="{00000000-0000-0000-0000-000000000000}"/>
          </ac:spMkLst>
        </pc:spChg>
      </pc:sldChg>
      <pc:sldChg chg="addSp delSp modSp mod modClrScheme chgLayout">
        <pc:chgData name="Mitchell Wand" userId="de9b44c55c049659" providerId="LiveId" clId="{2913B28E-C0EB-4613-A2AF-9269D383FC52}" dt="2023-11-06T03:36:30.622" v="9" actId="700"/>
        <pc:sldMkLst>
          <pc:docMk/>
          <pc:sldMk cId="0" sldId="350"/>
        </pc:sldMkLst>
        <pc:spChg chg="add del mod ord">
          <ac:chgData name="Mitchell Wand" userId="de9b44c55c049659" providerId="LiveId" clId="{2913B28E-C0EB-4613-A2AF-9269D383FC52}" dt="2023-11-06T03:36:30.622" v="9" actId="700"/>
          <ac:spMkLst>
            <pc:docMk/>
            <pc:sldMk cId="0" sldId="350"/>
            <ac:spMk id="2" creationId="{19A32556-6749-A6B1-5705-DD32963EE3C6}"/>
          </ac:spMkLst>
        </pc:spChg>
        <pc:spChg chg="add del mod ord">
          <ac:chgData name="Mitchell Wand" userId="de9b44c55c049659" providerId="LiveId" clId="{2913B28E-C0EB-4613-A2AF-9269D383FC52}" dt="2023-11-06T03:36:12.689" v="8" actId="478"/>
          <ac:spMkLst>
            <pc:docMk/>
            <pc:sldMk cId="0" sldId="350"/>
            <ac:spMk id="3" creationId="{C7EF0CC8-6223-6AB5-3398-9A4DC9AD0E9D}"/>
          </ac:spMkLst>
        </pc:spChg>
        <pc:spChg chg="mod ord">
          <ac:chgData name="Mitchell Wand" userId="de9b44c55c049659" providerId="LiveId" clId="{2913B28E-C0EB-4613-A2AF-9269D383FC52}" dt="2023-11-06T03:36:30.622" v="9" actId="700"/>
          <ac:spMkLst>
            <pc:docMk/>
            <pc:sldMk cId="0" sldId="350"/>
            <ac:spMk id="309" creationId="{00000000-0000-0000-0000-000000000000}"/>
          </ac:spMkLst>
        </pc:spChg>
        <pc:spChg chg="del">
          <ac:chgData name="Mitchell Wand" userId="de9b44c55c049659" providerId="LiveId" clId="{2913B28E-C0EB-4613-A2AF-9269D383FC52}" dt="2023-11-06T03:36:07.960" v="6" actId="700"/>
          <ac:spMkLst>
            <pc:docMk/>
            <pc:sldMk cId="0" sldId="350"/>
            <ac:spMk id="310" creationId="{00000000-0000-0000-0000-000000000000}"/>
          </ac:spMkLst>
        </pc:spChg>
      </pc:sldChg>
      <pc:sldMasterChg chg="del delSldLayout">
        <pc:chgData name="Mitchell Wand" userId="de9b44c55c049659" providerId="LiveId" clId="{2913B28E-C0EB-4613-A2AF-9269D383FC52}" dt="2023-11-06T03:36:30.622" v="9" actId="700"/>
        <pc:sldMasterMkLst>
          <pc:docMk/>
          <pc:sldMasterMk cId="3923687486" sldId="2147483666"/>
        </pc:sldMasterMkLst>
        <pc:sldLayoutChg chg="del">
          <pc:chgData name="Mitchell Wand" userId="de9b44c55c049659" providerId="LiveId" clId="{2913B28E-C0EB-4613-A2AF-9269D383FC52}" dt="2023-11-06T03:36:30.622" v="9" actId="700"/>
          <pc:sldLayoutMkLst>
            <pc:docMk/>
            <pc:sldMasterMk cId="3923687486" sldId="2147483666"/>
            <pc:sldLayoutMk cId="4236478021" sldId="214748366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647919494" sldId="2147483668"/>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0630115" sldId="2147483669"/>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8606546" sldId="2147483670"/>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60498389" sldId="2147483671"/>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341357696" sldId="2147483672"/>
          </pc:sldLayoutMkLst>
        </pc:sldLayoutChg>
        <pc:sldLayoutChg chg="del">
          <pc:chgData name="Mitchell Wand" userId="de9b44c55c049659" providerId="LiveId" clId="{2913B28E-C0EB-4613-A2AF-9269D383FC52}" dt="2023-11-06T03:36:30.622" v="9" actId="700"/>
          <pc:sldLayoutMkLst>
            <pc:docMk/>
            <pc:sldMasterMk cId="3923687486" sldId="2147483666"/>
            <pc:sldLayoutMk cId="1896119126" sldId="2147483673"/>
          </pc:sldLayoutMkLst>
        </pc:sldLayoutChg>
        <pc:sldLayoutChg chg="del">
          <pc:chgData name="Mitchell Wand" userId="de9b44c55c049659" providerId="LiveId" clId="{2913B28E-C0EB-4613-A2AF-9269D383FC52}" dt="2023-11-06T03:36:30.622" v="9" actId="700"/>
          <pc:sldLayoutMkLst>
            <pc:docMk/>
            <pc:sldMasterMk cId="3923687486" sldId="2147483666"/>
            <pc:sldLayoutMk cId="964214544" sldId="2147483674"/>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275726452" sldId="2147483675"/>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452557607" sldId="2147483676"/>
          </pc:sldLayoutMkLst>
        </pc:sldLayoutChg>
        <pc:sldLayoutChg chg="del">
          <pc:chgData name="Mitchell Wand" userId="de9b44c55c049659" providerId="LiveId" clId="{2913B28E-C0EB-4613-A2AF-9269D383FC52}" dt="2023-11-06T03:36:30.622" v="9" actId="700"/>
          <pc:sldLayoutMkLst>
            <pc:docMk/>
            <pc:sldMasterMk cId="3923687486" sldId="2147483666"/>
            <pc:sldLayoutMk cId="3905638867" sldId="2147483677"/>
          </pc:sldLayoutMkLst>
        </pc:sldLayoutChg>
        <pc:sldLayoutChg chg="del">
          <pc:chgData name="Mitchell Wand" userId="de9b44c55c049659" providerId="LiveId" clId="{2913B28E-C0EB-4613-A2AF-9269D383FC52}" dt="2023-11-06T03:36:30.622" v="9" actId="700"/>
          <pc:sldLayoutMkLst>
            <pc:docMk/>
            <pc:sldMasterMk cId="3923687486" sldId="2147483666"/>
            <pc:sldLayoutMk cId="258273042" sldId="2147483678"/>
          </pc:sldLayoutMkLst>
        </pc:sldLayoutChg>
      </pc:sldMasterChg>
    </pc:docChg>
  </pc:docChgLst>
  <pc:docChgLst>
    <pc:chgData name="Mitchell Wand" userId="de9b44c55c049659" providerId="LiveId" clId="{16F00C48-6B6C-454A-AB0A-4448491B1589}"/>
    <pc:docChg chg="undo custSel modSld">
      <pc:chgData name="Mitchell Wand" userId="de9b44c55c049659" providerId="LiveId" clId="{16F00C48-6B6C-454A-AB0A-4448491B1589}" dt="2023-10-31T21:23:43.878" v="63" actId="13926"/>
      <pc:docMkLst>
        <pc:docMk/>
      </pc:docMkLst>
      <pc:sldChg chg="modSp mod">
        <pc:chgData name="Mitchell Wand" userId="de9b44c55c049659" providerId="LiveId" clId="{16F00C48-6B6C-454A-AB0A-4448491B1589}" dt="2023-10-31T21:18:06.159" v="32" actId="20577"/>
        <pc:sldMkLst>
          <pc:docMk/>
          <pc:sldMk cId="0" sldId="257"/>
        </pc:sldMkLst>
        <pc:spChg chg="mod">
          <ac:chgData name="Mitchell Wand" userId="de9b44c55c049659" providerId="LiveId" clId="{16F00C48-6B6C-454A-AB0A-4448491B1589}" dt="2023-10-31T21:18:06.159" v="32" actId="20577"/>
          <ac:spMkLst>
            <pc:docMk/>
            <pc:sldMk cId="0" sldId="257"/>
            <ac:spMk id="131" creationId="{00000000-0000-0000-0000-000000000000}"/>
          </ac:spMkLst>
        </pc:spChg>
      </pc:sldChg>
      <pc:sldChg chg="modSp mod">
        <pc:chgData name="Mitchell Wand" userId="de9b44c55c049659" providerId="LiveId" clId="{16F00C48-6B6C-454A-AB0A-4448491B1589}" dt="2023-10-31T21:17:56.790" v="31" actId="20577"/>
        <pc:sldMkLst>
          <pc:docMk/>
          <pc:sldMk cId="40835375" sldId="287"/>
        </pc:sldMkLst>
        <pc:spChg chg="mod">
          <ac:chgData name="Mitchell Wand" userId="de9b44c55c049659" providerId="LiveId" clId="{16F00C48-6B6C-454A-AB0A-4448491B1589}" dt="2023-10-31T21:17:56.790" v="31" actId="20577"/>
          <ac:spMkLst>
            <pc:docMk/>
            <pc:sldMk cId="40835375" sldId="287"/>
            <ac:spMk id="4" creationId="{DFC2F76F-2860-2B4C-9F8B-7BB2DB7CF941}"/>
          </ac:spMkLst>
        </pc:spChg>
      </pc:sldChg>
      <pc:sldChg chg="modSp mod">
        <pc:chgData name="Mitchell Wand" userId="de9b44c55c049659" providerId="LiveId" clId="{16F00C48-6B6C-454A-AB0A-4448491B1589}" dt="2023-10-31T21:16:46.178" v="11" actId="122"/>
        <pc:sldMkLst>
          <pc:docMk/>
          <pc:sldMk cId="1313669991" sldId="291"/>
        </pc:sldMkLst>
        <pc:spChg chg="mod">
          <ac:chgData name="Mitchell Wand" userId="de9b44c55c049659" providerId="LiveId" clId="{16F00C48-6B6C-454A-AB0A-4448491B1589}" dt="2023-10-31T21:15:58.634" v="4" actId="122"/>
          <ac:spMkLst>
            <pc:docMk/>
            <pc:sldMk cId="1313669991" sldId="291"/>
            <ac:spMk id="7" creationId="{D1E1B8A0-3925-C448-8330-AC7A6EAEE4D0}"/>
          </ac:spMkLst>
        </pc:spChg>
        <pc:spChg chg="mod">
          <ac:chgData name="Mitchell Wand" userId="de9b44c55c049659" providerId="LiveId" clId="{16F00C48-6B6C-454A-AB0A-4448491B1589}" dt="2023-10-31T21:15:46.501" v="2" actId="113"/>
          <ac:spMkLst>
            <pc:docMk/>
            <pc:sldMk cId="1313669991" sldId="291"/>
            <ac:spMk id="9" creationId="{477771BA-0037-A54A-B32B-8D506F4C4D90}"/>
          </ac:spMkLst>
        </pc:spChg>
        <pc:spChg chg="mod">
          <ac:chgData name="Mitchell Wand" userId="de9b44c55c049659" providerId="LiveId" clId="{16F00C48-6B6C-454A-AB0A-4448491B1589}" dt="2023-10-31T21:16:19.190" v="6" actId="122"/>
          <ac:spMkLst>
            <pc:docMk/>
            <pc:sldMk cId="1313669991" sldId="291"/>
            <ac:spMk id="10" creationId="{5B4211AD-CD04-C24E-8406-ED7FA2E66A83}"/>
          </ac:spMkLst>
        </pc:spChg>
        <pc:spChg chg="mod">
          <ac:chgData name="Mitchell Wand" userId="de9b44c55c049659" providerId="LiveId" clId="{16F00C48-6B6C-454A-AB0A-4448491B1589}" dt="2023-10-31T21:16:46.178" v="11" actId="122"/>
          <ac:spMkLst>
            <pc:docMk/>
            <pc:sldMk cId="1313669991" sldId="291"/>
            <ac:spMk id="11" creationId="{6424DA7B-2403-B346-892B-0E7281781E3D}"/>
          </ac:spMkLst>
        </pc:spChg>
        <pc:spChg chg="mod">
          <ac:chgData name="Mitchell Wand" userId="de9b44c55c049659" providerId="LiveId" clId="{16F00C48-6B6C-454A-AB0A-4448491B1589}" dt="2023-10-31T21:16:38.306" v="9" actId="122"/>
          <ac:spMkLst>
            <pc:docMk/>
            <pc:sldMk cId="1313669991" sldId="291"/>
            <ac:spMk id="14" creationId="{9C85A987-13DA-4644-955F-64725AF0DDF4}"/>
          </ac:spMkLst>
        </pc:spChg>
      </pc:sldChg>
      <pc:sldChg chg="modSp mod">
        <pc:chgData name="Mitchell Wand" userId="de9b44c55c049659" providerId="LiveId" clId="{16F00C48-6B6C-454A-AB0A-4448491B1589}" dt="2023-10-31T21:23:43.878" v="63" actId="13926"/>
        <pc:sldMkLst>
          <pc:docMk/>
          <pc:sldMk cId="0" sldId="316"/>
        </pc:sldMkLst>
        <pc:spChg chg="mod">
          <ac:chgData name="Mitchell Wand" userId="de9b44c55c049659" providerId="LiveId" clId="{16F00C48-6B6C-454A-AB0A-4448491B1589}" dt="2023-10-31T21:19:33.357" v="35" actId="2711"/>
          <ac:spMkLst>
            <pc:docMk/>
            <pc:sldMk cId="0" sldId="316"/>
            <ac:spMk id="137" creationId="{00000000-0000-0000-0000-000000000000}"/>
          </ac:spMkLst>
        </pc:spChg>
        <pc:spChg chg="mod ord">
          <ac:chgData name="Mitchell Wand" userId="de9b44c55c049659" providerId="LiveId" clId="{16F00C48-6B6C-454A-AB0A-4448491B1589}" dt="2023-10-31T21:23:43.878" v="63" actId="13926"/>
          <ac:spMkLst>
            <pc:docMk/>
            <pc:sldMk cId="0" sldId="316"/>
            <ac:spMk id="139" creationId="{00000000-0000-0000-0000-000000000000}"/>
          </ac:spMkLst>
        </pc:spChg>
        <pc:graphicFrameChg chg="modGraphic">
          <ac:chgData name="Mitchell Wand" userId="de9b44c55c049659" providerId="LiveId" clId="{16F00C48-6B6C-454A-AB0A-4448491B1589}" dt="2023-10-31T21:20:05.549" v="37" actId="2711"/>
          <ac:graphicFrameMkLst>
            <pc:docMk/>
            <pc:sldMk cId="0" sldId="316"/>
            <ac:graphicFrameMk id="138" creationId="{00000000-0000-0000-0000-000000000000}"/>
          </ac:graphicFrameMkLst>
        </pc:graphicFrameChg>
      </pc:sldChg>
      <pc:sldChg chg="modSp">
        <pc:chgData name="Mitchell Wand" userId="de9b44c55c049659" providerId="LiveId" clId="{16F00C48-6B6C-454A-AB0A-4448491B1589}" dt="2023-10-31T21:12:00.135" v="0" actId="2711"/>
        <pc:sldMkLst>
          <pc:docMk/>
          <pc:sldMk cId="3151719411" sldId="345"/>
        </pc:sldMkLst>
        <pc:spChg chg="mod">
          <ac:chgData name="Mitchell Wand" userId="de9b44c55c049659" providerId="LiveId" clId="{16F00C48-6B6C-454A-AB0A-4448491B1589}" dt="2023-10-31T21:12:00.135" v="0" actId="2711"/>
          <ac:spMkLst>
            <pc:docMk/>
            <pc:sldMk cId="3151719411" sldId="345"/>
            <ac:spMk id="8" creationId="{06BA9E79-D987-67E0-6597-5F502DAA0F31}"/>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wmf>
</file>

<file path=ppt/media/image26.png>
</file>

<file path=ppt/media/image27.png>
</file>

<file path=ppt/media/image28.png>
</file>

<file path=ppt/media/image29.jpeg>
</file>

<file path=ppt/media/image3.png>
</file>

<file path=ppt/media/image30.png>
</file>

<file path=ppt/media/image4.png>
</file>

<file path=ppt/media/image5.jpeg>
</file>

<file path=ppt/media/image6.jpeg>
</file>

<file path=ppt/media/image7.jpe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3/11/24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where a threat model would be helpful.   Prof. Wand says: While I was preparing these slides, I received the following message from a TA:</a:t>
            </a:r>
          </a:p>
          <a:p>
            <a:r>
              <a:rPr lang="en-US" dirty="0"/>
              <a:t>&lt;show clip&gt;</a:t>
            </a:r>
          </a:p>
          <a:p>
            <a:r>
              <a:rPr lang="en-US" dirty="0"/>
              <a:t>Here is evidence of an attack (probably not malicious in this case, but still…)  </a:t>
            </a:r>
          </a:p>
          <a:p>
            <a:endParaRPr lang="en-US" dirty="0"/>
          </a:p>
          <a:p>
            <a:r>
              <a:rPr lang="en-US" dirty="0"/>
              <a:t>Let’s analyze this in terms of our threat model</a:t>
            </a:r>
          </a:p>
          <a:p>
            <a:r>
              <a:rPr lang="en-US" dirty="0"/>
              <a:t>-- What is the asset that has been compromised?</a:t>
            </a:r>
          </a:p>
          <a:p>
            <a:r>
              <a:rPr lang="en-US" dirty="0"/>
              <a:t>-- What security requirement has been violated (C? I? A?)</a:t>
            </a:r>
          </a:p>
          <a:p>
            <a:r>
              <a:rPr lang="en-US" dirty="0"/>
              <a:t>-- What is the threat?</a:t>
            </a:r>
          </a:p>
          <a:p>
            <a:r>
              <a:rPr lang="en-US" dirty="0"/>
              <a:t>-- Did we make a bad assumption about who we should trust?</a:t>
            </a:r>
          </a:p>
          <a:p>
            <a:endParaRPr lang="en-US" dirty="0"/>
          </a:p>
          <a:p>
            <a:r>
              <a:rPr lang="en-US" dirty="0"/>
              <a:t>[Discuss!]</a:t>
            </a:r>
          </a:p>
          <a:p>
            <a:endParaRPr lang="en-US" dirty="0"/>
          </a:p>
          <a:p>
            <a:r>
              <a:rPr lang="en-US" dirty="0"/>
              <a:t>As it turns out, Canvas keeps a history of all changes to student grades, so this issue was easily tracked down (whew!)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4154923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Backups are best when they are automated, so you don’t forget.</a:t>
            </a:r>
          </a:p>
          <a:p>
            <a:endParaRPr lang="en-US" dirty="0"/>
          </a:p>
          <a:p>
            <a:r>
              <a:rPr lang="en-US" dirty="0"/>
              <a:t>They are also best when they are frequent, so your backup is always up to date or close to it.</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98419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Enough said!</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7358258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classes of vulnerabilities. For each vulnerability, we will look at possible exploits and possible mitigations.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What if we put some sensitive code in the front end of our web app?  In general, there’s nothing to prevent the user from looking at the code or modifying it.  Here, the correct password is sitting in plaintext where the user can find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mn-lt"/>
                <a:ea typeface="+mn-ea"/>
                <a:cs typeface="+mn-cs"/>
                <a:sym typeface="Helvetica Neue"/>
              </a:rPr>
              <a:t>That’s an extreme example, of course, but there are others:  the user might be able to extract keys and other secrets from the front-end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mn-lt"/>
              <a:ea typeface="+mn-ea"/>
              <a:cs typeface="+mn-cs"/>
              <a:sym typeface="Helvetica Neue"/>
            </a:endParaRPr>
          </a:p>
          <a:p>
            <a:r>
              <a:rPr lang="en-US" dirty="0"/>
              <a:t>The general fix to this is to move that sensitive code into our backend, which we should, hopefully, trust to faithfully execute the code.</a:t>
            </a:r>
          </a:p>
          <a:p>
            <a:endParaRPr lang="en-US" dirty="0"/>
          </a:p>
          <a:p>
            <a:r>
              <a:rPr lang="en-US" dirty="0"/>
              <a:t>Another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Our frontend might try to restrict what data the user can access, but because the user can also use these credentials to directly connect to our database, they will have the power to do whatever is permitted for those credentials.</a:t>
            </a:r>
          </a:p>
          <a:p>
            <a:endParaRPr lang="en-US" dirty="0"/>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&lt;click&gt;</a:t>
            </a:r>
          </a:p>
          <a:p>
            <a:r>
              <a:rPr lang="en-US" dirty="0"/>
              <a:t>Answer: </a:t>
            </a:r>
            <a:r>
              <a:rPr lang="en-US" dirty="0" err="1"/>
              <a:t>Gradescope</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2564407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should not trust.</a:t>
            </a:r>
          </a:p>
          <a:p>
            <a:endParaRPr lang="en-US" dirty="0"/>
          </a:p>
          <a:p>
            <a:r>
              <a:rPr lang="en-US" dirty="0"/>
              <a:t>Here is a pop-culture reference from XKCD that makes fun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lang="en-US" dirty="0"/>
              <a:t>Here’s a real example.  By putting in a suitably crafted query into an innocuous-looking query, a user could select ALL accounts in the database.  This is one of the items in the OWASP list of most common vulnerabilities (the link is on the slide, and also in the resources links for this lecture). OWASP stands for the Oen Web Application Security Project.</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is a concrete example of how this threat can be realized in a common web app, even one that doesn’t use a database.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Here’s some hand-built code for a transcript server like the one we used in the Async activity.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Let’s step through what this code does: it reads the ID from the </a:t>
            </a:r>
            <a:r>
              <a:rPr lang="en-US" dirty="0" err="1"/>
              <a:t>Url</a:t>
            </a:r>
            <a:r>
              <a:rPr lang="en-US" dirty="0"/>
              <a:t> parameter, then retrieves the relevant transcript. If no transcript is found, we return an error, and if not, we return the transcript.</a:t>
            </a:r>
          </a:p>
          <a:p>
            <a:endParaRPr lang="en-US" dirty="0"/>
          </a:p>
          <a:p>
            <a:r>
              <a:rPr lang="en-US" dirty="0"/>
              <a:t>Note that there is a user input (the student ID) that flows directly into the response. This is a vulnerability: a malicious user (like little Bobby Tables) could insert a carefully crafted input that, when accessed, shows content that we (the authors of the transcript server) did not intend.</a:t>
            </a:r>
          </a:p>
          <a:p>
            <a:endParaRPr lang="en-US" dirty="0"/>
          </a:p>
          <a:p>
            <a:r>
              <a:rPr lang="en-US" dirty="0"/>
              <a:t>Note also that generating this endpoint with a tool like </a:t>
            </a:r>
            <a:r>
              <a:rPr lang="en-US" dirty="0" err="1"/>
              <a:t>tsoa</a:t>
            </a:r>
            <a:r>
              <a:rPr lang="en-US" dirty="0"/>
              <a:t>, rather than writing it by hand, effectively prevents XSS attacks against it.  </a:t>
            </a:r>
          </a:p>
          <a:p>
            <a:endParaRPr lang="en-US" dirty="0"/>
          </a:p>
          <a:p>
            <a:r>
              <a:rPr lang="en-US" dirty="0"/>
              <a:t>But let’s see how the vulnerability works in this plausible hand-written code.</a:t>
            </a:r>
          </a:p>
          <a:p>
            <a:endParaRPr lang="en-US" dirty="0"/>
          </a:p>
        </p:txBody>
      </p:sp>
    </p:spTree>
    <p:extLst>
      <p:ext uri="{BB962C8B-B14F-4D97-AF65-F5344CB8AC3E}">
        <p14:creationId xmlns:p14="http://schemas.microsoft.com/office/powerpoint/2010/main" val="19795266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What if the attacker sends a string like this? &lt;click&gt; They would have to do a lot of escaping with % signs to get all the funny characters, but a motivated attacker could do that pretty easily.</a:t>
            </a:r>
          </a:p>
          <a:p>
            <a:endParaRPr lang="en-US" dirty="0"/>
          </a:p>
        </p:txBody>
      </p:sp>
    </p:spTree>
    <p:extLst>
      <p:ext uri="{BB962C8B-B14F-4D97-AF65-F5344CB8AC3E}">
        <p14:creationId xmlns:p14="http://schemas.microsoft.com/office/powerpoint/2010/main" val="668364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Part 2 is the largest portion of the lecture.</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0861177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in MS Edge!&gt;</a:t>
            </a:r>
          </a:p>
          <a:p>
            <a:r>
              <a:rPr lang="en-US" dirty="0"/>
              <a:t>&lt;Then demo in Chrome&gt;</a:t>
            </a:r>
          </a:p>
          <a:p>
            <a:endParaRPr lang="en-US" dirty="0"/>
          </a:p>
          <a:p>
            <a:r>
              <a:rPr lang="en-US" dirty="0"/>
              <a:t>If you opened this link in MS Edge, it would show the alert on the left &lt;click&gt;, and then the message on the right.  &lt;click&gt; What happens if you click the link where it says “click here”? &lt;click&gt;</a:t>
            </a:r>
          </a:p>
          <a:p>
            <a:endParaRPr lang="en-US" dirty="0"/>
          </a:p>
          <a:p>
            <a:r>
              <a:rPr lang="en-US" dirty="0"/>
              <a:t>Luckily, this is not a vulnerability for us, because we use the TSOA library to generate our servers, and TSOA would not generate code like this.</a:t>
            </a:r>
          </a:p>
          <a:p>
            <a:endParaRPr lang="en-US" dirty="0"/>
          </a:p>
          <a:p>
            <a:r>
              <a:rPr lang="en-US" dirty="0"/>
              <a:t>Browsers have gotten much better about preventing cross-site scripting.   But they will never be perfect.</a:t>
            </a:r>
          </a:p>
          <a:p>
            <a:endParaRPr lang="en-US" dirty="0"/>
          </a:p>
          <a:p>
            <a:endParaRPr lang="en-US" dirty="0"/>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21750118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Special characters like &lt;, &gt;, ‘, “ and ` are often involved in exploits involving untrusted inputs.   So filter them, and use tools to make sure that every data flow involving user input is filtered.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Don’t use “unsafe” languages like C or C++.  In these languages you can write beyond a valid array index. Such buffer overflows are the primary way in which an attacker can execute arbitrary code on your app.  (There are whole conferences devoted to ways of preventing this.)</a:t>
            </a:r>
          </a:p>
          <a:p>
            <a:endParaRPr lang="en-US" dirty="0"/>
          </a:p>
          <a:p>
            <a:r>
              <a:rPr lang="en-US" dirty="0"/>
              <a:t>And of course don’t use ‘eval’ in JS.  Use a lint filter to check for this.</a:t>
            </a:r>
          </a:p>
        </p:txBody>
      </p:sp>
    </p:spTree>
    <p:extLst>
      <p:ext uri="{BB962C8B-B14F-4D97-AF65-F5344CB8AC3E}">
        <p14:creationId xmlns:p14="http://schemas.microsoft.com/office/powerpoint/2010/main" val="20646787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"Identification and </a:t>
            </a:r>
            <a:r>
              <a:rPr lang="en-US" dirty="0" err="1"/>
              <a:t>Authenticaton</a:t>
            </a:r>
            <a:r>
              <a:rPr lang="en-US" dirty="0"/>
              <a:t> Failures" is #7 on the 2021 OWASP Top 10 Web Application Security Risks.  (See the page for this module on the course web site for URL).</a:t>
            </a:r>
          </a:p>
          <a:p>
            <a:endParaRPr lang="en-US" dirty="0"/>
          </a:p>
          <a:p>
            <a:r>
              <a:rPr lang="en-US" dirty="0"/>
              <a:t>https://owasp.org/www-project-top-ten/</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1224651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spend a few slides talking about public-key cryptography, also known as “asymmetric” cryptography. It’s called “asymmetric” because there is no single encryption key that is shared between all parties. Instead, each party has its own private and public keys. &lt;read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4026236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reiterate, with public key cryptography, anybody can prepare a private message that can only be decrypted by the holder of a private key. To do so, they encrypt the message using the *public* key. &lt;click&gt;</a:t>
            </a:r>
          </a:p>
          <a:p>
            <a:r>
              <a:rPr lang="en-US" dirty="0"/>
              <a:t>After encrypting the message with the public key, the only party that can decrypt is is the holder of the corresponding private key. &lt;click&gt;</a:t>
            </a:r>
          </a:p>
          <a:p>
            <a:endParaRPr lang="en-US" dirty="0"/>
          </a:p>
          <a:p>
            <a:r>
              <a:rPr lang="en-US" dirty="0"/>
              <a:t>This effectively addresses the “confidentiality” requirement</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26293538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being able to decrypt messages addressed to them, the holder of a private key also is able to *sign* messages.</a:t>
            </a:r>
          </a:p>
          <a:p>
            <a:r>
              <a:rPr lang="en-US" dirty="0"/>
              <a:t>The special property here is that anybody who has a copy of the matching PUBLIC key can validate that the message came from the holder of the private key.</a:t>
            </a:r>
          </a:p>
          <a:p>
            <a:endParaRPr lang="en-US" dirty="0"/>
          </a:p>
          <a:p>
            <a:r>
              <a:rPr lang="en-US" dirty="0"/>
              <a:t>&lt;click&gt;</a:t>
            </a:r>
          </a:p>
          <a:p>
            <a:r>
              <a:rPr lang="en-US" dirty="0"/>
              <a:t>So, after the message has been signed using the private key, any holder of the public key can validate that the message was signed by the holder of the corresponding private key.</a:t>
            </a:r>
          </a:p>
          <a:p>
            <a:r>
              <a:rPr lang="en-US" dirty="0"/>
              <a:t>&lt;click&gt;</a:t>
            </a:r>
          </a:p>
          <a:p>
            <a:endParaRPr lang="en-US" dirty="0"/>
          </a:p>
          <a:p>
            <a:r>
              <a:rPr lang="en-US" dirty="0"/>
              <a:t>Distributing and managing these keys is a complex process…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25421209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2451132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Shape 418"/>
          <p:cNvSpPr>
            <a:spLocks noGrp="1" noRot="1" noChangeAspect="1"/>
          </p:cNvSpPr>
          <p:nvPr>
            <p:ph type="sldImg"/>
          </p:nvPr>
        </p:nvSpPr>
        <p:spPr>
          <a:xfrm>
            <a:off x="381000" y="685800"/>
            <a:ext cx="6096000" cy="3429000"/>
          </a:xfrm>
          <a:prstGeom prst="rect">
            <a:avLst/>
          </a:prstGeom>
        </p:spPr>
        <p:txBody>
          <a:bodyPr/>
          <a:lstStyle/>
          <a:p>
            <a:endParaRPr/>
          </a:p>
        </p:txBody>
      </p:sp>
      <p:sp>
        <p:nvSpPr>
          <p:cNvPr id="419" name="Shape 419"/>
          <p:cNvSpPr>
            <a:spLocks noGrp="1"/>
          </p:cNvSpPr>
          <p:nvPr>
            <p:ph type="body" sz="quarter" idx="1"/>
          </p:nvPr>
        </p:nvSpPr>
        <p:spPr>
          <a:prstGeom prst="rect">
            <a:avLst/>
          </a:prstGeom>
        </p:spPr>
        <p:txBody>
          <a:bodyPr/>
          <a:lstStyle/>
          <a:p>
            <a:pPr defTabSz="457200">
              <a:defRPr sz="2200"/>
            </a:pPr>
            <a:r>
              <a:rPr dirty="0"/>
              <a:t>Certificate authorities create SSL certificates using asymmetric (aka public/private key) cryptography.</a:t>
            </a:r>
          </a:p>
          <a:p>
            <a:pPr defTabSz="457200">
              <a:defRPr sz="2200"/>
            </a:pPr>
            <a:r>
              <a:rPr dirty="0"/>
              <a:t>Here is a </a:t>
            </a:r>
            <a:r>
              <a:rPr dirty="0" err="1"/>
              <a:t>a</a:t>
            </a:r>
            <a:r>
              <a:rPr dirty="0"/>
              <a:t> brief overview of the trust relationships when an SSL certificate is granted, and when it is checked by a browser.</a:t>
            </a:r>
          </a:p>
          <a:p>
            <a:pPr defTabSz="457200">
              <a:defRPr sz="2200"/>
            </a:pPr>
            <a:r>
              <a:rPr dirty="0"/>
              <a:t>The process starts out as follows:</a:t>
            </a:r>
          </a:p>
          <a:p>
            <a:pPr marL="342900" indent="-342900" defTabSz="457200">
              <a:buSzPct val="100000"/>
              <a:buFont typeface="Arial"/>
              <a:buChar char="•"/>
              <a:defRPr sz="2200"/>
            </a:pPr>
            <a:r>
              <a:rPr dirty="0"/>
              <a:t>Amazon.com has some public key and private key</a:t>
            </a:r>
          </a:p>
          <a:p>
            <a:pPr marL="342900" indent="-342900" defTabSz="457200">
              <a:buSzPct val="100000"/>
              <a:buFont typeface="Arial"/>
              <a:buChar char="•"/>
              <a:defRPr sz="2200"/>
            </a:pPr>
            <a:r>
              <a:rPr dirty="0"/>
              <a:t>Certificate authority has some public key and private key</a:t>
            </a:r>
          </a:p>
          <a:p>
            <a:pPr marL="342900" indent="-342900" defTabSz="457200">
              <a:buSzPct val="100000"/>
              <a:buFont typeface="Arial"/>
              <a:buChar char="•"/>
              <a:defRPr sz="2200"/>
            </a:pPr>
            <a:r>
              <a:rPr dirty="0"/>
              <a:t>Everyone who trusts the CA has the CA’s public key. This is distributed with OS’s. That is, we must trust the CA.</a:t>
            </a:r>
          </a:p>
          <a:p>
            <a:pPr marL="342900" indent="-342900" defTabSz="457200">
              <a:buSzPct val="100000"/>
              <a:buFont typeface="Arial"/>
              <a:buChar char="•"/>
              <a:defRPr sz="2200"/>
            </a:pPr>
            <a:r>
              <a:rPr dirty="0"/>
              <a:t>(build until proof of amazon.com appears on right) To acquire a certificate, Amazon.com will share their public key and some real-world proof that they are amazon.com to the CA</a:t>
            </a:r>
          </a:p>
          <a:p>
            <a:pPr marL="342900" indent="-342900" defTabSz="457200">
              <a:buSzPct val="100000"/>
              <a:buFont typeface="Arial"/>
              <a:buChar char="•"/>
              <a:defRPr sz="2200"/>
            </a:pPr>
            <a:r>
              <a:rPr dirty="0"/>
              <a:t>(build until certificate appears and moves back to left) the CA will use their private key to sign amazon’s public key, noting that they are endorsing this public key as being held by amazon.com</a:t>
            </a:r>
          </a:p>
          <a:p>
            <a:pPr marL="342900" indent="-342900" defTabSz="457200">
              <a:buSzPct val="100000"/>
              <a:buFont typeface="Arial"/>
              <a:buChar char="•"/>
              <a:defRPr sz="2200"/>
            </a:pPr>
            <a:r>
              <a:rPr dirty="0"/>
              <a:t>(build once) then, when we visit amazon.com, the server will present its certificate, which our browser can validate by checking that it is signed by the CA’s private key (which we do using the public key)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Security is often considered a broad non-functional requirement: systems are expected to be “secure”. But as we’ll see in this lecture, security covers a range of different security requirements. Here are three common security requirements. </a:t>
            </a:r>
          </a:p>
          <a:p>
            <a:endParaRPr lang="en-US" dirty="0"/>
          </a:p>
          <a:p>
            <a:r>
              <a:rPr lang="en-US" dirty="0"/>
              <a:t>Confidentiality - is information disclosed to unauthorized parties? </a:t>
            </a:r>
          </a:p>
          <a:p>
            <a:endParaRPr lang="en-US" dirty="0"/>
          </a:p>
          <a:p>
            <a:r>
              <a:rPr lang="en-US" dirty="0"/>
              <a:t>Integrity - is our code or data tampered with, at rest, or in transit</a:t>
            </a:r>
          </a:p>
          <a:p>
            <a:endParaRPr lang="en-US" dirty="0"/>
          </a:p>
          <a:p>
            <a:r>
              <a:rPr lang="en-US" dirty="0"/>
              <a:t>Availability - Can someone prevent my system from otherwise functioning? note that leaving something unplugged solves confidentiality and integrity :)</a:t>
            </a:r>
          </a:p>
          <a:p>
            <a:endParaRPr lang="en-US" dirty="0"/>
          </a:p>
          <a:p>
            <a:r>
              <a:rPr lang="en-US" dirty="0"/>
              <a:t>Discussion: Think about recent examples of security events and how they violated these properties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1530890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Oops…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perfect).</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Prof. Wand says:  Password reset is particularly nasty. I had a friend (let’s call him Dave) whose ccs email password was hijacked by a bad guy.   Since many, if not all, of Dave’s other accounts were linked to his ccs email, the bad guy could reset Dave’s passwords on all his other accounts.   This happened on a weekend, and I had to telephone somebody in the Systems group to lock Dave’s email account *immediately* to minimize further damage.</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The moral of the story is that your email password is particularly valuable, because a bad guy can use it to reset passwords on all your other accounts.</a:t>
            </a:r>
          </a:p>
        </p:txBody>
      </p:sp>
    </p:spTree>
    <p:extLst>
      <p:ext uri="{BB962C8B-B14F-4D97-AF65-F5344CB8AC3E}">
        <p14:creationId xmlns:p14="http://schemas.microsoft.com/office/powerpoint/2010/main" val="381936538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Next, let’s consider so-called software supply chain threats. </a:t>
            </a:r>
            <a:br>
              <a:rPr lang="en-US" dirty="0"/>
            </a:br>
            <a:endParaRPr lang="en-US" dirty="0"/>
          </a:p>
        </p:txBody>
      </p:sp>
    </p:spTree>
    <p:extLst>
      <p:ext uri="{BB962C8B-B14F-4D97-AF65-F5344CB8AC3E}">
        <p14:creationId xmlns:p14="http://schemas.microsoft.com/office/powerpoint/2010/main" val="184172310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examples.  In 2018, a malicious version of an </a:t>
            </a:r>
            <a:r>
              <a:rPr lang="en-US" dirty="0" err="1"/>
              <a:t>eslint</a:t>
            </a:r>
            <a:r>
              <a:rPr lang="en-US" dirty="0"/>
              <a:t> package called </a:t>
            </a:r>
            <a:r>
              <a:rPr lang="en-US" dirty="0" err="1"/>
              <a:t>eslint</a:t>
            </a:r>
            <a:r>
              <a:rPr lang="en-US" dirty="0"/>
              <a:t>-scope was published. This was a quite serious issue.</a:t>
            </a:r>
          </a:p>
          <a:p>
            <a:endParaRPr lang="en-US" dirty="0"/>
          </a:p>
          <a:p>
            <a:r>
              <a:rPr lang="en-US" dirty="0"/>
              <a:t>https://eslint.org/blog/2018/07/postmortem-for-malicious-package-publishes/</a:t>
            </a:r>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3569168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sequence of events, as explained in the post-mortem report on the preceding slide.</a:t>
            </a:r>
          </a:p>
          <a:p>
            <a:endParaRPr lang="en-US" dirty="0"/>
          </a:p>
          <a:p>
            <a:r>
              <a:rPr lang="en-US" dirty="0"/>
              <a:t>&lt;Read Slide&gt;</a:t>
            </a:r>
          </a:p>
          <a:p>
            <a:endParaRPr lang="en-US" dirty="0"/>
          </a:p>
          <a:p>
            <a:r>
              <a:rPr lang="en-US" dirty="0"/>
              <a:t>Discuss:  how many violations of good security practices do you see here?</a:t>
            </a:r>
          </a:p>
          <a:p>
            <a:endParaRPr lang="en-US" dirty="0"/>
          </a:p>
          <a:p>
            <a:pPr marL="228600" indent="-228600">
              <a:buAutoNum type="arabicPeriod"/>
            </a:pPr>
            <a:r>
              <a:rPr lang="en-US" dirty="0"/>
              <a:t>The developer used the same password on two different sites</a:t>
            </a:r>
          </a:p>
          <a:p>
            <a:pPr marL="228600" indent="-228600">
              <a:buAutoNum type="arabicPeriod"/>
            </a:pPr>
            <a:r>
              <a:rPr lang="en-US" dirty="0"/>
              <a:t>The other site did not use 2FA</a:t>
            </a:r>
          </a:p>
          <a:p>
            <a:pPr marL="228600" indent="-228600">
              <a:buAutoNum type="arabicPeriod"/>
            </a:pPr>
            <a:r>
              <a:rPr lang="en-US" dirty="0"/>
              <a:t>The other site did something else that allowed the password to leak.</a:t>
            </a:r>
          </a:p>
          <a:p>
            <a:pPr marL="228600" indent="-228600">
              <a:buAutoNum type="arabicPeriod"/>
            </a:pPr>
            <a:r>
              <a:rPr lang="en-US" dirty="0"/>
              <a:t>Users did not protect their packages against silent version updates.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2455575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Ken Thompson, in his Turing lecture from 1984, wrote a 3-page paper showing how to plant a back door in the C compiler that would be undetectable by any inspection of the compiler's source code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42</a:t>
            </a:fld>
            <a:endParaRPr lang="en-US"/>
          </a:p>
        </p:txBody>
      </p:sp>
    </p:spTree>
    <p:extLst>
      <p:ext uri="{BB962C8B-B14F-4D97-AF65-F5344CB8AC3E}">
        <p14:creationId xmlns:p14="http://schemas.microsoft.com/office/powerpoint/2010/main" val="19917480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applications.</a:t>
            </a:r>
          </a:p>
        </p:txBody>
      </p:sp>
    </p:spTree>
    <p:extLst>
      <p:ext uri="{BB962C8B-B14F-4D97-AF65-F5344CB8AC3E}">
        <p14:creationId xmlns:p14="http://schemas.microsoft.com/office/powerpoint/2010/main" val="3460412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204117978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supply-chain security risks include more than just software.  Your suppliers are subject to regulatory risks, transportation risks, </a:t>
            </a:r>
            <a:r>
              <a:rPr lang="en-US" dirty="0" err="1"/>
              <a:t>etc</a:t>
            </a:r>
            <a:r>
              <a:rPr lang="en-US" dirty="0"/>
              <a:t>, etc.  Will your supplier in West </a:t>
            </a:r>
            <a:r>
              <a:rPr lang="en-US" dirty="0" err="1"/>
              <a:t>Arstotzka</a:t>
            </a:r>
            <a:r>
              <a:rPr lang="en-US" dirty="0"/>
              <a:t> (*) be taken over by the government, or overrun by mercenaries or rioters?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of course there are consultants to help you manage all that. Here’s the web page of one such firm. (found after 30 seconds of googling)</a:t>
            </a:r>
          </a:p>
          <a:p>
            <a:endParaRPr lang="en-US" dirty="0"/>
          </a:p>
          <a:p>
            <a:endParaRPr lang="en-US" dirty="0"/>
          </a:p>
          <a:p>
            <a:r>
              <a:rPr lang="en-US" dirty="0"/>
              <a:t>[* </a:t>
            </a:r>
            <a:r>
              <a:rPr lang="en-US" dirty="0" err="1"/>
              <a:t>Arstzoska</a:t>
            </a:r>
            <a:r>
              <a:rPr lang="en-US" dirty="0"/>
              <a:t> is the name of a fictional country I  found on Wikipedia]</a:t>
            </a:r>
          </a:p>
        </p:txBody>
      </p:sp>
      <p:sp>
        <p:nvSpPr>
          <p:cNvPr id="4" name="Slide Number Placeholder 3"/>
          <p:cNvSpPr>
            <a:spLocks noGrp="1"/>
          </p:cNvSpPr>
          <p:nvPr>
            <p:ph type="sldNum" sz="quarter" idx="5"/>
          </p:nvPr>
        </p:nvSpPr>
        <p:spPr/>
        <p:txBody>
          <a:bodyPr/>
          <a:lstStyle/>
          <a:p>
            <a:fld id="{07937F07-1250-4CCE-B198-1B2887014F41}" type="slidenum">
              <a:rPr lang="en-US" smtClean="0"/>
              <a:t>45</a:t>
            </a:fld>
            <a:endParaRPr lang="en-US"/>
          </a:p>
        </p:txBody>
      </p:sp>
    </p:spTree>
    <p:extLst>
      <p:ext uri="{BB962C8B-B14F-4D97-AF65-F5344CB8AC3E}">
        <p14:creationId xmlns:p14="http://schemas.microsoft.com/office/powerpoint/2010/main" val="99810115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Prof. Wand says:  I received two letters like this from two of my financial institutions within a week.</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46</a:t>
            </a:fld>
            <a:endParaRPr lang="en-US"/>
          </a:p>
        </p:txBody>
      </p:sp>
    </p:spTree>
    <p:extLst>
      <p:ext uri="{BB962C8B-B14F-4D97-AF65-F5344CB8AC3E}">
        <p14:creationId xmlns:p14="http://schemas.microsoft.com/office/powerpoint/2010/main" val="1553005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article with a title that neatly summarizes the situation.</a:t>
            </a:r>
          </a:p>
        </p:txBody>
      </p:sp>
      <p:sp>
        <p:nvSpPr>
          <p:cNvPr id="4" name="Slide Number Placeholder 3"/>
          <p:cNvSpPr>
            <a:spLocks noGrp="1"/>
          </p:cNvSpPr>
          <p:nvPr>
            <p:ph type="sldNum" sz="quarter" idx="5"/>
          </p:nvPr>
        </p:nvSpPr>
        <p:spPr/>
        <p:txBody>
          <a:bodyPr/>
          <a:lstStyle/>
          <a:p>
            <a:fld id="{07937F07-1250-4CCE-B198-1B2887014F41}" type="slidenum">
              <a:rPr lang="en-US" smtClean="0"/>
              <a:t>47</a:t>
            </a:fld>
            <a:endParaRPr lang="en-US"/>
          </a:p>
        </p:txBody>
      </p:sp>
    </p:spTree>
    <p:extLst>
      <p:ext uri="{BB962C8B-B14F-4D97-AF65-F5344CB8AC3E}">
        <p14:creationId xmlns:p14="http://schemas.microsoft.com/office/powerpoint/2010/main" val="396117334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That article described the situation faced by end users, but the situation for developers is even worse:  developers have to keep their personal devices secure, but they also have to produce systems that defend against the attacks we’ve discussed.</a:t>
            </a:r>
          </a:p>
          <a:p>
            <a:endParaRPr lang="en-US" dirty="0"/>
          </a:p>
          <a:p>
            <a:r>
              <a:rPr lang="en-US" dirty="0"/>
              <a:t>&lt;click&gt;</a:t>
            </a:r>
          </a:p>
          <a:p>
            <a:endParaRPr lang="en-US" dirty="0"/>
          </a:p>
          <a:p>
            <a:r>
              <a:rPr lang="en-US" dirty="0"/>
              <a:t>But all the mitigations in the world won’t help you if you can’t get the people in your organization to use them.</a:t>
            </a:r>
          </a:p>
          <a:p>
            <a:endParaRPr lang="en-US" dirty="0"/>
          </a:p>
          <a:p>
            <a:r>
              <a:rPr lang="en-US" dirty="0"/>
              <a:t>Whatever the security policy is, you have to get your developers to apply it.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910513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brings us to the third item in our outline (from way back on slide 3)</a:t>
            </a:r>
          </a:p>
        </p:txBody>
      </p:sp>
      <p:sp>
        <p:nvSpPr>
          <p:cNvPr id="4" name="Slide Number Placeholder 3"/>
          <p:cNvSpPr>
            <a:spLocks noGrp="1"/>
          </p:cNvSpPr>
          <p:nvPr>
            <p:ph type="sldNum" sz="quarter" idx="5"/>
          </p:nvPr>
        </p:nvSpPr>
        <p:spPr/>
        <p:txBody>
          <a:bodyPr/>
          <a:lstStyle/>
          <a:p>
            <a:fld id="{07937F07-1250-4CCE-B198-1B2887014F41}" type="slidenum">
              <a:rPr lang="en-US" smtClean="0"/>
              <a:t>49</a:t>
            </a:fld>
            <a:endParaRPr lang="en-US"/>
          </a:p>
        </p:txBody>
      </p:sp>
    </p:spTree>
    <p:extLst>
      <p:ext uri="{BB962C8B-B14F-4D97-AF65-F5344CB8AC3E}">
        <p14:creationId xmlns:p14="http://schemas.microsoft.com/office/powerpoint/2010/main" val="17548287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David Blank-Edelman(*) used to say: “the solution is in front of the screen, not behind it.”</a:t>
            </a:r>
          </a:p>
          <a:p>
            <a:endParaRPr lang="en-US" dirty="0"/>
          </a:p>
          <a:p>
            <a:r>
              <a:rPr lang="en-US" dirty="0"/>
              <a:t>(*) former head of Systems at Khoury</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50</a:t>
            </a:fld>
            <a:endParaRPr lang="en-US"/>
          </a:p>
        </p:txBody>
      </p:sp>
    </p:spTree>
    <p:extLst>
      <p:ext uri="{BB962C8B-B14F-4D97-AF65-F5344CB8AC3E}">
        <p14:creationId xmlns:p14="http://schemas.microsoft.com/office/powerpoint/2010/main" val="11460752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It’s not just software, it’s not just company policy– we need to make sure our development teams have a culture that includes security.</a:t>
            </a:r>
          </a:p>
        </p:txBody>
      </p:sp>
    </p:spTree>
    <p:extLst>
      <p:ext uri="{BB962C8B-B14F-4D97-AF65-F5344CB8AC3E}">
        <p14:creationId xmlns:p14="http://schemas.microsoft.com/office/powerpoint/2010/main" val="27199400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54</a:t>
            </a:fld>
            <a:endParaRPr lang="en-US"/>
          </a:p>
        </p:txBody>
      </p:sp>
    </p:spTree>
    <p:extLst>
      <p:ext uri="{BB962C8B-B14F-4D97-AF65-F5344CB8AC3E}">
        <p14:creationId xmlns:p14="http://schemas.microsoft.com/office/powerpoint/2010/main" val="6032268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72032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Let’s think about this in the case of an IT system.</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This is typically a structured process in which an organization analyzes questions like:</a:t>
            </a:r>
          </a:p>
          <a:p>
            <a:endParaRPr lang="en-US" dirty="0"/>
          </a:p>
          <a:p>
            <a:r>
              <a:rPr lang="en-US" dirty="0"/>
              <a:t>(read slide)</a:t>
            </a:r>
          </a:p>
          <a:p>
            <a:endParaRPr lang="en-US" dirty="0"/>
          </a:p>
          <a:p>
            <a:r>
              <a:rPr lang="en-US" dirty="0"/>
              <a:t>Of course, creating a threat model is not a one-time event.  The model will need to be continually revised during the development process as the system is refined, and after deployment as the environment changes.</a:t>
            </a:r>
          </a:p>
          <a:p>
            <a:endParaRPr lang="en-US" dirty="0"/>
          </a:p>
          <a:p>
            <a:r>
              <a:rPr lang="en-US" dirty="0"/>
              <a:t>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some of these questions, there are baseline answers that are widely applicable. </a:t>
            </a:r>
          </a:p>
          <a:p>
            <a:endParaRPr lang="en-US" dirty="0"/>
          </a:p>
          <a:p>
            <a:r>
              <a:rPr lang="en-US" dirty="0"/>
              <a:t>Re last bullet:  </a:t>
            </a:r>
            <a:r>
              <a:rPr lang="en-US"/>
              <a:t>Remember that insider </a:t>
            </a:r>
            <a:r>
              <a:rPr lang="en-US" dirty="0"/>
              <a:t>attacks are common!</a:t>
            </a:r>
          </a:p>
        </p:txBody>
      </p:sp>
    </p:spTree>
    <p:extLst>
      <p:ext uri="{BB962C8B-B14F-4D97-AF65-F5344CB8AC3E}">
        <p14:creationId xmlns:p14="http://schemas.microsoft.com/office/powerpoint/2010/main" val="3423989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Before, we said that a security architecture is a set of mechanisms and policies that we build into our system to mitigate risks from threats.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Luckily, there are best practices that are applicable in most situations.  The extent to which we implement these practices will depend on the other factors in our threat model.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two-factor authentication.   We all have to deal with it; it’s always painful to have a 2FA pop up to delay us in accomplishing some task.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processes in our system do we want to protect with 2FA?   User or developer login? (Almost certainly yes).  What else?  Can you imagine having to do a 2FA on every commit?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045361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48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8909538"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3/11/24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
        <p:nvSpPr>
          <p:cNvPr id="10" name="Jonathan Bell, John Boyland, Mitch Wand…">
            <a:extLst>
              <a:ext uri="{FF2B5EF4-FFF2-40B4-BE49-F238E27FC236}">
                <a16:creationId xmlns:a16="http://schemas.microsoft.com/office/drawing/2014/main" id="{020797B5-C680-F772-1321-577805D577DE}"/>
              </a:ext>
            </a:extLst>
          </p:cNvPr>
          <p:cNvSpPr txBox="1">
            <a:spLocks noGrp="1"/>
          </p:cNvSpPr>
          <p:nvPr>
            <p:ph type="body" idx="4294967295" hasCustomPrompt="1"/>
          </p:nvPr>
        </p:nvSpPr>
        <p:spPr>
          <a:xfrm>
            <a:off x="539260" y="5135226"/>
            <a:ext cx="10280962" cy="97948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62500" lnSpcReduction="20000"/>
          </a:bodyPr>
          <a:lstStyle>
            <a:lvl1pPr>
              <a:defRPr/>
            </a:lvl1pPr>
          </a:lstStyle>
          <a:p>
            <a:pPr marL="0" indent="0">
              <a:buNone/>
              <a:defRPr>
                <a:solidFill>
                  <a:srgbClr val="005493"/>
                </a:solidFill>
              </a:defRPr>
            </a:pPr>
            <a:r>
              <a:rPr lang="en-US" dirty="0"/>
              <a:t>&lt;authors&gt;</a:t>
            </a:r>
          </a:p>
          <a:p>
            <a:pPr marL="0" indent="0">
              <a:buNone/>
              <a:defRPr>
                <a:solidFill>
                  <a:srgbClr val="005493"/>
                </a:solidFill>
              </a:defRPr>
            </a:pPr>
            <a:r>
              <a:rPr lang="en-US" dirty="0"/>
              <a:t>Khoury College of Computer Sciences</a:t>
            </a:r>
          </a:p>
          <a:p>
            <a:pPr marL="0" indent="0">
              <a:buNone/>
              <a:defRPr>
                <a:solidFill>
                  <a:srgbClr val="005493"/>
                </a:solidFill>
              </a:defRPr>
            </a:pPr>
            <a:r>
              <a:rPr lang="en-US" dirty="0"/>
              <a:t>© &lt;date&gt;, released under </a:t>
            </a:r>
            <a:r>
              <a:rPr lang="en-US" u="sng" dirty="0">
                <a:hlinkClick r:id="rId2"/>
              </a:rPr>
              <a:t>CC BY-SA</a:t>
            </a:r>
          </a:p>
        </p:txBody>
      </p: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3/11/24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3/11/24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3/11/24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600670" y="5929931"/>
            <a:ext cx="10985502" cy="318490"/>
          </a:xfrm>
          <a:prstGeom prst="rect">
            <a:avLst/>
          </a:prstGeom>
        </p:spPr>
        <p:txBody>
          <a:bodyPr lIns="45719" tIns="45719" rIns="45719" bIns="45719"/>
          <a:lstStyle>
            <a:lvl1pPr marL="0" indent="0" defTabSz="412750">
              <a:lnSpc>
                <a:spcPct val="100000"/>
              </a:lnSpc>
              <a:spcBef>
                <a:spcPts val="0"/>
              </a:spcBef>
              <a:buSzTx/>
              <a:buNone/>
              <a:defRPr sz="1800" b="1"/>
            </a:lvl1pPr>
          </a:lstStyle>
          <a:p>
            <a:r>
              <a:t>Author and Date</a:t>
            </a:r>
          </a:p>
        </p:txBody>
      </p:sp>
      <p:sp>
        <p:nvSpPr>
          <p:cNvPr id="12" name="Presentation Title"/>
          <p:cNvSpPr txBox="1">
            <a:spLocks noGrp="1"/>
          </p:cNvSpPr>
          <p:nvPr>
            <p:ph type="title" hasCustomPrompt="1"/>
          </p:nvPr>
        </p:nvSpPr>
        <p:spPr>
          <a:xfrm>
            <a:off x="603248" y="1287496"/>
            <a:ext cx="10985502"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vl2pPr marL="0" indent="228600" defTabSz="412750">
              <a:lnSpc>
                <a:spcPct val="100000"/>
              </a:lnSpc>
              <a:spcBef>
                <a:spcPts val="0"/>
              </a:spcBef>
              <a:buSzTx/>
              <a:buNone/>
              <a:defRPr sz="2750" b="1"/>
            </a:lvl2pPr>
            <a:lvl3pPr marL="0" indent="457200" defTabSz="412750">
              <a:lnSpc>
                <a:spcPct val="100000"/>
              </a:lnSpc>
              <a:spcBef>
                <a:spcPts val="0"/>
              </a:spcBef>
              <a:buSzTx/>
              <a:buNone/>
              <a:defRPr sz="2750" b="1"/>
            </a:lvl3pPr>
            <a:lvl4pPr marL="0" indent="685800" defTabSz="412750">
              <a:lnSpc>
                <a:spcPct val="100000"/>
              </a:lnSpc>
              <a:spcBef>
                <a:spcPts val="0"/>
              </a:spcBef>
              <a:buSzTx/>
              <a:buNone/>
              <a:defRPr sz="2750" b="1"/>
            </a:lvl4pPr>
            <a:lvl5pPr marL="0" indent="914400" defTabSz="412750">
              <a:lnSpc>
                <a:spcPct val="100000"/>
              </a:lnSpc>
              <a:spcBef>
                <a:spcPts val="0"/>
              </a:spcBef>
              <a:buSzTx/>
              <a:buNone/>
              <a:defRPr sz="275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37431711"/>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3981489815"/>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38"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9" name="Title Text"/>
          <p:cNvSpPr txBox="1">
            <a:spLocks noGrp="1"/>
          </p:cNvSpPr>
          <p:nvPr>
            <p:ph type="title"/>
          </p:nvPr>
        </p:nvSpPr>
        <p:spPr>
          <a:prstGeom prst="rect">
            <a:avLst/>
          </a:prstGeom>
        </p:spPr>
        <p:txBody>
          <a:bodyPr/>
          <a:lstStyle/>
          <a:p>
            <a:r>
              <a:t>Title Text</a:t>
            </a: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704331289"/>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87894422"/>
      </p:ext>
    </p:extLst>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665162"/>
            <a:ext cx="10814540" cy="2387601"/>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3237827"/>
            <a:ext cx="10128740" cy="1655763"/>
          </a:xfrm>
          <a:prstGeom prst="rect">
            <a:avLst/>
          </a:prstGeom>
        </p:spPr>
        <p:txBody>
          <a:bodyPr/>
          <a:lstStyle>
            <a:lvl1pPr marL="0" indent="0">
              <a:lnSpc>
                <a:spcPct val="90000"/>
              </a:lnSpc>
              <a:buSzTx/>
              <a:buFontTx/>
              <a:buNone/>
            </a:lvl1pPr>
            <a:lvl2pPr marL="0" indent="457200">
              <a:lnSpc>
                <a:spcPct val="90000"/>
              </a:lnSpc>
              <a:buSzTx/>
              <a:buFontTx/>
              <a:buNone/>
            </a:lvl2pPr>
            <a:lvl3pPr marL="0" indent="914400">
              <a:lnSpc>
                <a:spcPct val="90000"/>
              </a:lnSpc>
              <a:buSzTx/>
              <a:buFontTx/>
              <a:buNone/>
            </a:lvl3pPr>
            <a:lvl4pPr marL="0" indent="1371600">
              <a:lnSpc>
                <a:spcPct val="90000"/>
              </a:lnSpc>
              <a:buSzTx/>
              <a:buFontTx/>
              <a:buNone/>
            </a:lvl4pPr>
            <a:lvl5pPr marL="0" indent="1828800">
              <a:lnSpc>
                <a:spcPct val="90000"/>
              </a:lnSpc>
              <a:buSzTx/>
              <a:buFontTx/>
              <a:buNone/>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3055777"/>
            <a:ext cx="10814541"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1443259453"/>
      </p:ext>
    </p:extLst>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254251" y="-470633"/>
            <a:ext cx="11973691" cy="1325564"/>
          </a:xfrm>
          <a:prstGeom prst="rect">
            <a:avLst/>
          </a:prstGeom>
        </p:spPr>
        <p:txBody>
          <a:bodyPr/>
          <a:lstStyle>
            <a:lvl1pPr>
              <a:defRPr sz="4200"/>
            </a:lvl1pPr>
          </a:lstStyle>
          <a:p>
            <a:r>
              <a:t>Title Text</a:t>
            </a:r>
          </a:p>
        </p:txBody>
      </p:sp>
      <p:sp>
        <p:nvSpPr>
          <p:cNvPr id="23" name="Body Level One…"/>
          <p:cNvSpPr txBox="1">
            <a:spLocks noGrp="1"/>
          </p:cNvSpPr>
          <p:nvPr>
            <p:ph type="body" idx="1"/>
          </p:nvPr>
        </p:nvSpPr>
        <p:spPr>
          <a:xfrm>
            <a:off x="335732" y="943371"/>
            <a:ext cx="11696203" cy="5517556"/>
          </a:xfrm>
          <a:prstGeom prst="rect">
            <a:avLst/>
          </a:prstGeom>
        </p:spPr>
        <p:txBody>
          <a:bodyPr/>
          <a:lstStyle>
            <a:lvl1pPr marL="0" indent="0">
              <a:lnSpc>
                <a:spcPct val="90000"/>
              </a:lnSpc>
              <a:buSzTx/>
              <a:buFontTx/>
              <a:buNone/>
              <a:defRPr>
                <a:latin typeface="+mj-lt"/>
                <a:ea typeface="+mj-ea"/>
                <a:cs typeface="+mj-cs"/>
                <a:sym typeface="Helvetica Neue"/>
              </a:defRPr>
            </a:lvl1pPr>
            <a:lvl2pPr marL="584200" indent="-304800">
              <a:defRPr>
                <a:latin typeface="+mj-lt"/>
                <a:ea typeface="+mj-ea"/>
                <a:cs typeface="+mj-cs"/>
                <a:sym typeface="Helvetica Neue"/>
              </a:defRPr>
            </a:lvl2pPr>
            <a:lvl3pPr marL="1210733" indent="-296333">
              <a:defRPr>
                <a:latin typeface="+mj-lt"/>
                <a:ea typeface="+mj-ea"/>
                <a:cs typeface="+mj-cs"/>
                <a:sym typeface="Helvetica Neue"/>
              </a:defRPr>
            </a:lvl3pPr>
            <a:lvl4pPr marL="1700859" indent="-329259">
              <a:defRPr>
                <a:latin typeface="+mj-lt"/>
                <a:ea typeface="+mj-ea"/>
                <a:cs typeface="+mj-cs"/>
                <a:sym typeface="Helvetica Neue"/>
              </a:defRPr>
            </a:lvl4pPr>
            <a:lvl5pPr marL="2158059" indent="-329259">
              <a:defRPr>
                <a:latin typeface="+mj-lt"/>
                <a:ea typeface="+mj-ea"/>
                <a:cs typeface="+mj-cs"/>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349312" y="831529"/>
            <a:ext cx="11493376" cy="1"/>
          </a:xfrm>
          <a:prstGeom prst="line">
            <a:avLst/>
          </a:prstGeom>
          <a:ln w="6350">
            <a:solidFill>
              <a:schemeClr val="accent1"/>
            </a:solidFill>
            <a:miter/>
          </a:ln>
        </p:spPr>
        <p:txBody>
          <a:bodyPr lIns="45719" rIns="45719"/>
          <a:lstStyle/>
          <a:p>
            <a:endParaRPr/>
          </a:p>
        </p:txBody>
      </p:sp>
    </p:spTree>
    <p:extLst>
      <p:ext uri="{BB962C8B-B14F-4D97-AF65-F5344CB8AC3E}">
        <p14:creationId xmlns:p14="http://schemas.microsoft.com/office/powerpoint/2010/main" val="76310788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3/11/24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32" name="Title Text"/>
          <p:cNvSpPr txBox="1">
            <a:spLocks noGrp="1"/>
          </p:cNvSpPr>
          <p:nvPr>
            <p:ph type="title"/>
          </p:nvPr>
        </p:nvSpPr>
        <p:spPr>
          <a:prstGeom prst="rect">
            <a:avLst/>
          </a:prstGeom>
        </p:spPr>
        <p:txBody>
          <a:bodyPr/>
          <a:lstStyle/>
          <a:p>
            <a:r>
              <a:t>Title Text</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99707729"/>
      </p:ext>
    </p:extLst>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48753153"/>
      </p:ext>
    </p:extLst>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7" name="Slide Title"/>
          <p:cNvSpPr txBox="1">
            <a:spLocks noGrp="1"/>
          </p:cNvSpPr>
          <p:nvPr>
            <p:ph type="title" hasCustomPrompt="1"/>
          </p:nvPr>
        </p:nvSpPr>
        <p:spPr>
          <a:xfrm>
            <a:off x="603250" y="539750"/>
            <a:ext cx="10985500" cy="716582"/>
          </a:xfrm>
          <a:prstGeom prst="rect">
            <a:avLst/>
          </a:prstGeom>
        </p:spPr>
        <p:txBody>
          <a:bodyPr lIns="25400" tIns="25400" rIns="25400" bIns="25400" anchor="t"/>
          <a:lstStyle>
            <a:lvl1pPr defTabSz="1219168">
              <a:lnSpc>
                <a:spcPct val="80000"/>
              </a:lnSpc>
              <a:defRPr sz="4200" b="1" spc="-84">
                <a:solidFill>
                  <a:srgbClr val="005493"/>
                </a:solidFill>
                <a:latin typeface="+mj-lt"/>
                <a:ea typeface="+mj-ea"/>
                <a:cs typeface="+mj-cs"/>
                <a:sym typeface="Helvetica Neue"/>
              </a:defRPr>
            </a:lvl1pPr>
          </a:lstStyle>
          <a:p>
            <a:r>
              <a:t>Slide Title</a:t>
            </a:r>
          </a:p>
        </p:txBody>
      </p:sp>
      <p:sp>
        <p:nvSpPr>
          <p:cNvPr id="48" name="Body Level One…"/>
          <p:cNvSpPr txBox="1">
            <a:spLocks noGrp="1"/>
          </p:cNvSpPr>
          <p:nvPr>
            <p:ph type="body" sz="quarter" idx="1" hasCustomPrompt="1"/>
          </p:nvPr>
        </p:nvSpPr>
        <p:spPr>
          <a:xfrm>
            <a:off x="603250" y="1186480"/>
            <a:ext cx="10985500" cy="467391"/>
          </a:xfrm>
          <a:prstGeom prst="rect">
            <a:avLst/>
          </a:prstGeom>
        </p:spPr>
        <p:txBody>
          <a:bodyPr lIns="22859" tIns="22859" rIns="22859" bIns="22859"/>
          <a:lstStyle>
            <a:lvl1pPr marL="0" indent="0" defTabSz="412750">
              <a:spcBef>
                <a:spcPts val="0"/>
              </a:spcBef>
              <a:buSzTx/>
              <a:buFontTx/>
              <a:buNone/>
              <a:defRPr sz="2600" b="1">
                <a:latin typeface="+mj-lt"/>
                <a:ea typeface="+mj-ea"/>
                <a:cs typeface="+mj-cs"/>
                <a:sym typeface="Helvetica Neue"/>
              </a:defRPr>
            </a:lvl1pPr>
            <a:lvl2pPr marL="939800" indent="-330200" defTabSz="412750">
              <a:spcBef>
                <a:spcPts val="0"/>
              </a:spcBef>
              <a:buSzPct val="123000"/>
              <a:buFontTx/>
              <a:buChar char="•"/>
              <a:defRPr sz="2600" b="1">
                <a:latin typeface="+mj-lt"/>
                <a:ea typeface="+mj-ea"/>
                <a:cs typeface="+mj-cs"/>
                <a:sym typeface="Helvetica Neue"/>
              </a:defRPr>
            </a:lvl2pPr>
            <a:lvl3pPr marL="1549400" indent="-330200" defTabSz="412750">
              <a:spcBef>
                <a:spcPts val="0"/>
              </a:spcBef>
              <a:buSzPct val="123000"/>
              <a:buFontTx/>
              <a:defRPr sz="2600" b="1">
                <a:latin typeface="+mj-lt"/>
                <a:ea typeface="+mj-ea"/>
                <a:cs typeface="+mj-cs"/>
                <a:sym typeface="Helvetica Neue"/>
              </a:defRPr>
            </a:lvl3pPr>
            <a:lvl4pPr marL="2159000" indent="-330200" defTabSz="412750">
              <a:spcBef>
                <a:spcPts val="0"/>
              </a:spcBef>
              <a:buSzPct val="123000"/>
              <a:buFontTx/>
              <a:defRPr sz="2600" b="1">
                <a:latin typeface="+mj-lt"/>
                <a:ea typeface="+mj-ea"/>
                <a:cs typeface="+mj-cs"/>
                <a:sym typeface="Helvetica Neue"/>
              </a:defRPr>
            </a:lvl4pPr>
            <a:lvl5pPr marL="2768600" indent="-330200" defTabSz="412750">
              <a:spcBef>
                <a:spcPts val="0"/>
              </a:spcBef>
              <a:buSzPct val="123000"/>
              <a:buFontTx/>
              <a:defRPr sz="2600" b="1">
                <a:latin typeface="+mj-lt"/>
                <a:ea typeface="+mj-ea"/>
                <a:cs typeface="+mj-cs"/>
                <a:sym typeface="Helvetica Neue"/>
              </a:defRPr>
            </a:lvl5pPr>
          </a:lstStyle>
          <a:p>
            <a:r>
              <a:t>Slide Subtitle</a:t>
            </a:r>
          </a:p>
          <a:p>
            <a:pPr lvl="1"/>
            <a:endParaRPr/>
          </a:p>
          <a:p>
            <a:pPr lvl="2"/>
            <a:endParaRPr/>
          </a:p>
          <a:p>
            <a:pPr lvl="3"/>
            <a:endParaRPr/>
          </a:p>
          <a:p>
            <a:pPr lvl="4"/>
            <a:endParaRPr/>
          </a:p>
        </p:txBody>
      </p:sp>
      <p:sp>
        <p:nvSpPr>
          <p:cNvPr id="49" name="Body Level One…"/>
          <p:cNvSpPr txBox="1">
            <a:spLocks noGrp="1"/>
          </p:cNvSpPr>
          <p:nvPr>
            <p:ph type="body" idx="21" hasCustomPrompt="1"/>
          </p:nvPr>
        </p:nvSpPr>
        <p:spPr>
          <a:xfrm>
            <a:off x="603250" y="2124251"/>
            <a:ext cx="10985500" cy="4128008"/>
          </a:xfrm>
          <a:prstGeom prst="rect">
            <a:avLst/>
          </a:prstGeom>
        </p:spPr>
        <p:txBody>
          <a:bodyPr lIns="25400" tIns="25400" rIns="25400" bIns="25400"/>
          <a:lstStyle>
            <a:lvl1pPr marL="304800" indent="-304800" defTabSz="1219168">
              <a:lnSpc>
                <a:spcPct val="90000"/>
              </a:lnSpc>
              <a:spcBef>
                <a:spcPts val="2200"/>
              </a:spcBef>
              <a:buSzPct val="123000"/>
              <a:buFontTx/>
              <a:defRPr sz="2400">
                <a:latin typeface="+mj-lt"/>
                <a:ea typeface="+mj-ea"/>
                <a:cs typeface="+mj-cs"/>
                <a:sym typeface="Helvetica Neue"/>
              </a:defRPr>
            </a:lvl1pPr>
          </a:lstStyle>
          <a:p>
            <a:r>
              <a:t>Slide bullet text</a:t>
            </a:r>
          </a:p>
        </p:txBody>
      </p:sp>
      <p:sp>
        <p:nvSpPr>
          <p:cNvPr id="50" name="Slide Number"/>
          <p:cNvSpPr txBox="1">
            <a:spLocks noGrp="1"/>
          </p:cNvSpPr>
          <p:nvPr>
            <p:ph type="sldNum" sz="quarter" idx="2"/>
          </p:nvPr>
        </p:nvSpPr>
        <p:spPr>
          <a:xfrm>
            <a:off x="5997574" y="6540499"/>
            <a:ext cx="190603" cy="187301"/>
          </a:xfrm>
          <a:prstGeom prst="rect">
            <a:avLst/>
          </a:prstGeom>
        </p:spPr>
        <p:txBody>
          <a:bodyPr lIns="25400" tIns="25400" rIns="25400" bIns="25400" anchor="b"/>
          <a:lstStyle>
            <a:lvl1pPr algn="ctr" defTabSz="292100">
              <a:defRPr sz="900">
                <a:solidFill>
                  <a:srgbClr val="000000"/>
                </a:solidFill>
                <a:latin typeface="+mj-lt"/>
                <a:ea typeface="+mj-ea"/>
                <a:cs typeface="+mj-cs"/>
                <a:sym typeface="Helvetica Neue"/>
              </a:defRPr>
            </a:lvl1pPr>
          </a:lstStyle>
          <a:p>
            <a:fld id="{86CB4B4D-7CA3-9044-876B-883B54F8677D}" type="slidenum">
              <a:t>‹#›</a:t>
            </a:fld>
            <a:endParaRPr/>
          </a:p>
        </p:txBody>
      </p:sp>
    </p:spTree>
    <p:extLst>
      <p:ext uri="{BB962C8B-B14F-4D97-AF65-F5344CB8AC3E}">
        <p14:creationId xmlns:p14="http://schemas.microsoft.com/office/powerpoint/2010/main" val="697228739"/>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3/11/24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3/11/24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3/11/24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3/11/24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3/11/24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3/11/24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3/11/24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0.xml"/><Relationship Id="rId2" Type="http://schemas.openxmlformats.org/officeDocument/2006/relationships/slideLayout" Target="../slideLayouts/slideLayout19.xml"/><Relationship Id="rId1" Type="http://schemas.openxmlformats.org/officeDocument/2006/relationships/slideLayout" Target="../slideLayouts/slideLayout18.xml"/><Relationship Id="rId6" Type="http://schemas.openxmlformats.org/officeDocument/2006/relationships/theme" Target="../theme/theme2.xml"/><Relationship Id="rId5" Type="http://schemas.openxmlformats.org/officeDocument/2006/relationships/slideLayout" Target="../slideLayouts/slideLayout22.xml"/><Relationship Id="rId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3/11/24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 id="2147483665" r:id="rId15"/>
    <p:sldLayoutId id="2147483672" r:id="rId16"/>
    <p:sldLayoutId id="2147483673" r:id="rId17"/>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267831" y="-488888"/>
            <a:ext cx="10515601" cy="13255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defTabSz="914400">
              <a:defRPr>
                <a:solidFill>
                  <a:srgbClr val="888888"/>
                </a:solidFill>
              </a:defRPr>
            </a:lvl1pPr>
          </a:lstStyle>
          <a:p>
            <a:fld id="{86CB4B4D-7CA3-9044-876B-883B54F8677D}" type="slidenum">
              <a:t>‹#›</a:t>
            </a:fld>
            <a:endParaRPr/>
          </a:p>
        </p:txBody>
      </p:sp>
      <p:sp>
        <p:nvSpPr>
          <p:cNvPr id="4" name="Straight Connector 6"/>
          <p:cNvSpPr/>
          <p:nvPr/>
        </p:nvSpPr>
        <p:spPr>
          <a:xfrm>
            <a:off x="362893" y="836675"/>
            <a:ext cx="11466214"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887688219"/>
      </p:ext>
    </p:extLst>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04107" marR="0" indent="-204107"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1pPr>
      <a:lvl2pPr marL="695325" marR="0" indent="-238125" algn="l" defTabSz="914400" rtl="0" latinLnBrk="0">
        <a:lnSpc>
          <a:spcPct val="100000"/>
        </a:lnSpc>
        <a:spcBef>
          <a:spcPts val="1000"/>
        </a:spcBef>
        <a:spcAft>
          <a:spcPts val="0"/>
        </a:spcAft>
        <a:buClrTx/>
        <a:buSzPct val="84000"/>
        <a:buFont typeface="Arial"/>
        <a:buChar char="๏"/>
        <a:tabLst/>
        <a:defRPr sz="2500" b="0" i="0" u="none" strike="noStrike" cap="none" spc="0" baseline="0">
          <a:solidFill>
            <a:srgbClr val="000000"/>
          </a:solidFill>
          <a:uFillTx/>
          <a:latin typeface="Verdana"/>
          <a:ea typeface="Verdana"/>
          <a:cs typeface="Verdana"/>
          <a:sym typeface="Verdana"/>
        </a:defRPr>
      </a:lvl2pPr>
      <a:lvl3pPr marL="1200150" marR="0" indent="-28575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3pPr>
      <a:lvl4pPr marL="1689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4pPr>
      <a:lvl5pPr marL="21463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5pPr>
      <a:lvl6pPr marL="26035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6pPr>
      <a:lvl7pPr marL="30607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7pPr>
      <a:lvl8pPr marL="35179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8pPr>
      <a:lvl9pPr marL="3975100" marR="0" indent="-317500" algn="l" defTabSz="914400" rtl="0" latinLnBrk="0">
        <a:lnSpc>
          <a:spcPct val="100000"/>
        </a:lnSpc>
        <a:spcBef>
          <a:spcPts val="1000"/>
        </a:spcBef>
        <a:spcAft>
          <a:spcPts val="0"/>
        </a:spcAft>
        <a:buClrTx/>
        <a:buSzPct val="100000"/>
        <a:buFont typeface="Arial"/>
        <a:buChar char="•"/>
        <a:tabLst/>
        <a:defRPr sz="2500" b="0" i="0" u="none" strike="noStrike" cap="none" spc="0" baseline="0">
          <a:solidFill>
            <a:srgbClr val="000000"/>
          </a:solidFill>
          <a:uFillTx/>
          <a:latin typeface="Verdana"/>
          <a:ea typeface="Verdana"/>
          <a:cs typeface="Verdana"/>
          <a:sym typeface="Verdana"/>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xkcd.com/327/"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s://owasp.org/www-project-top-ten/2017/A1_2017-Injection" TargetMode="External"/><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hyperlink" Target="https://owasp.org/Top10/A03_2021-Injectio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7.jpeg"/></Relationships>
</file>

<file path=ppt/slides/_rels/slide2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 Id="rId7"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4.xml"/><Relationship Id="rId6" Type="http://schemas.openxmlformats.org/officeDocument/2006/relationships/hyperlink" Target="https://www.youtube.com/watch?v=DLzxrzFCyOs" TargetMode="External"/><Relationship Id="rId5" Type="http://schemas.openxmlformats.org/officeDocument/2006/relationships/image" Target="../media/image13.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8.png"/><Relationship Id="rId4" Type="http://schemas.openxmlformats.org/officeDocument/2006/relationships/hyperlink" Target="https://duo.com/decipher/apt41-compromised-six-state-government-networks"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eslint.org/blog/2018/07/postmortem-for-malicious-package-publishes/"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5.wmf"/></Relationships>
</file>

<file path=ppt/slides/_rels/slide43.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hyperlink" Target="https://ieeexplore.ieee.org/document/8055663" TargetMode="Externa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47.xml"/><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CS 4530 &amp; CS 5500…"/>
          <p:cNvSpPr txBox="1">
            <a:spLocks noGrp="1"/>
          </p:cNvSpPr>
          <p:nvPr>
            <p:ph type="ctrTitle"/>
          </p:nvPr>
        </p:nvSpPr>
        <p:spPr>
          <a:prstGeom prst="rect">
            <a:avLst/>
          </a:prstGeom>
        </p:spPr>
        <p:txBody>
          <a:bodyPr/>
          <a:lstStyle/>
          <a:p>
            <a:r>
              <a:rPr dirty="0"/>
              <a:t>CS 4530: Fundamentals of Software Engineering</a:t>
            </a:r>
          </a:p>
          <a:p>
            <a:endParaRPr dirty="0"/>
          </a:p>
          <a:p>
            <a:r>
              <a:rPr dirty="0"/>
              <a:t>Module 15: Software Engineering &amp; Security</a:t>
            </a:r>
          </a:p>
        </p:txBody>
      </p:sp>
      <p:sp>
        <p:nvSpPr>
          <p:cNvPr id="60" name="Jonathan Bell, John Boyland, Mitch Wand…"/>
          <p:cNvSpPr txBox="1">
            <a:spLocks noGrp="1"/>
          </p:cNvSpPr>
          <p:nvPr>
            <p:ph type="subTitle" sz="half" idx="1"/>
          </p:nvPr>
        </p:nvSpPr>
        <p:spPr>
          <a:prstGeom prst="rect">
            <a:avLst/>
          </a:prstGeom>
        </p:spPr>
        <p:txBody>
          <a:bodyPr/>
          <a:lstStyle/>
          <a:p>
            <a:pPr defTabSz="777240">
              <a:spcBef>
                <a:spcPts val="800"/>
              </a:spcBef>
              <a:defRPr sz="2125"/>
            </a:pPr>
            <a:r>
              <a:rPr lang="en-US" dirty="0"/>
              <a:t>Jon Bell, </a:t>
            </a:r>
            <a:r>
              <a:rPr dirty="0"/>
              <a:t>Adeel Bhutta</a:t>
            </a:r>
            <a:r>
              <a:rPr lang="en-US" dirty="0"/>
              <a:t> and</a:t>
            </a:r>
            <a:r>
              <a:rPr dirty="0"/>
              <a:t> Mitch Wand</a:t>
            </a:r>
          </a:p>
          <a:p>
            <a:pPr defTabSz="777240">
              <a:spcBef>
                <a:spcPts val="800"/>
              </a:spcBef>
              <a:defRPr sz="2125"/>
            </a:pPr>
            <a:r>
              <a:rPr dirty="0"/>
              <a:t>Khoury College of Computer Sciences</a:t>
            </a:r>
          </a:p>
          <a:p>
            <a:pPr defTabSz="777240">
              <a:spcBef>
                <a:spcPts val="800"/>
              </a:spcBef>
              <a:defRPr sz="2125"/>
            </a:pPr>
            <a:endParaRPr dirty="0"/>
          </a:p>
          <a:p>
            <a:pPr defTabSz="777240">
              <a:spcBef>
                <a:spcPts val="800"/>
              </a:spcBef>
              <a:defRPr sz="2125"/>
            </a:pPr>
            <a:r>
              <a:rPr dirty="0"/>
              <a:t>© 202</a:t>
            </a:r>
            <a:r>
              <a:rPr lang="en-US" dirty="0"/>
              <a:t>4</a:t>
            </a:r>
            <a:r>
              <a:rPr dirty="0"/>
              <a:t>, released under </a:t>
            </a:r>
            <a:r>
              <a:rPr dirty="0">
                <a:hlinkClick r:id="rId2"/>
              </a:rPr>
              <a:t>CC BY-SA</a:t>
            </a:r>
          </a:p>
        </p:txBody>
      </p:sp>
      <p:sp>
        <p:nvSpPr>
          <p:cNvPr id="61" name="Slide Number"/>
          <p:cNvSpPr txBox="1">
            <a:spLocks noGrp="1"/>
          </p:cNvSpPr>
          <p:nvPr>
            <p:ph type="sldNum" sz="quarter" idx="2"/>
          </p:nvPr>
        </p:nvSpPr>
        <p:spPr>
          <a:xfrm>
            <a:off x="11172418" y="6414760"/>
            <a:ext cx="181382"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A2FAC82-6405-6798-35BF-78643879E7CF}"/>
              </a:ext>
            </a:extLst>
          </p:cNvPr>
          <p:cNvPicPr>
            <a:picLocks noChangeAspect="1"/>
          </p:cNvPicPr>
          <p:nvPr/>
        </p:nvPicPr>
        <p:blipFill>
          <a:blip r:embed="rId3"/>
          <a:stretch>
            <a:fillRect/>
          </a:stretch>
        </p:blipFill>
        <p:spPr>
          <a:xfrm rot="21304825">
            <a:off x="6906909" y="2883827"/>
            <a:ext cx="5285091" cy="2852813"/>
          </a:xfrm>
          <a:prstGeom prst="rect">
            <a:avLst/>
          </a:prstGeom>
        </p:spPr>
      </p:pic>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Threat Model</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200" y="1500160"/>
            <a:ext cx="6068709" cy="4351338"/>
          </a:xfrm>
        </p:spPr>
        <p:txBody>
          <a:bodyPr>
            <a:normAutofit lnSpcReduction="10000"/>
          </a:bodyPr>
          <a:lstStyle/>
          <a:p>
            <a:pPr>
              <a:spcBef>
                <a:spcPts val="1000"/>
              </a:spcBef>
            </a:pPr>
            <a:r>
              <a:rPr lang="en-US" dirty="0"/>
              <a:t>Trust:</a:t>
            </a:r>
          </a:p>
          <a:p>
            <a:pPr lvl="1">
              <a:spcBef>
                <a:spcPts val="1000"/>
              </a:spcBef>
            </a:pPr>
            <a:r>
              <a:rPr lang="en-US" dirty="0"/>
              <a:t>Developers writing our code (at least for the code they touch)</a:t>
            </a:r>
          </a:p>
          <a:p>
            <a:pPr lvl="1">
              <a:spcBef>
                <a:spcPts val="1000"/>
              </a:spcBef>
            </a:pPr>
            <a:r>
              <a:rPr lang="en-US" dirty="0"/>
              <a:t>Server running our code</a:t>
            </a:r>
          </a:p>
          <a:p>
            <a:pPr lvl="1">
              <a:spcBef>
                <a:spcPts val="1000"/>
              </a:spcBef>
            </a:pPr>
            <a:r>
              <a:rPr lang="en-US" dirty="0"/>
              <a:t>Popular dependencies that we use and update</a:t>
            </a:r>
          </a:p>
          <a:p>
            <a:pPr>
              <a:spcBef>
                <a:spcPts val="1000"/>
              </a:spcBef>
            </a:pPr>
            <a:r>
              <a:rPr lang="en-US" dirty="0"/>
              <a:t>Don’t trust:</a:t>
            </a:r>
          </a:p>
          <a:p>
            <a:pPr lvl="1">
              <a:spcBef>
                <a:spcPts val="1000"/>
              </a:spcBef>
            </a:pPr>
            <a:r>
              <a:rPr lang="en-US" dirty="0"/>
              <a:t>Code running in browser</a:t>
            </a:r>
          </a:p>
          <a:p>
            <a:pPr lvl="1">
              <a:spcBef>
                <a:spcPts val="1000"/>
              </a:spcBef>
            </a:pPr>
            <a:r>
              <a:rPr lang="en-US" dirty="0"/>
              <a:t>Inputs from users</a:t>
            </a:r>
          </a:p>
          <a:p>
            <a:pPr lvl="1">
              <a:spcBef>
                <a:spcPts val="1000"/>
              </a:spcBef>
            </a:pPr>
            <a:r>
              <a:rPr lang="en-US" dirty="0"/>
              <a:t>Other employees (employees should have access only to the resources they need)</a:t>
            </a:r>
          </a:p>
        </p:txBody>
      </p:sp>
    </p:spTree>
    <p:extLst>
      <p:ext uri="{BB962C8B-B14F-4D97-AF65-F5344CB8AC3E}">
        <p14:creationId xmlns:p14="http://schemas.microsoft.com/office/powerpoint/2010/main" val="2343335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Policy</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idx="1"/>
          </p:nvPr>
        </p:nvSpPr>
        <p:spPr>
          <a:xfrm>
            <a:off x="838199" y="1749542"/>
            <a:ext cx="8887691" cy="4351338"/>
          </a:xfrm>
        </p:spPr>
        <p:txBody>
          <a:bodyPr>
            <a:normAutofit/>
          </a:bodyPr>
          <a:lstStyle/>
          <a:p>
            <a:r>
              <a:rPr lang="en-US" dirty="0"/>
              <a:t>Encrypt all data in transit, sensitive data at rest</a:t>
            </a:r>
          </a:p>
          <a:p>
            <a:r>
              <a:rPr lang="en-US" dirty="0"/>
              <a:t>Use multi-factor authentication</a:t>
            </a:r>
          </a:p>
          <a:p>
            <a:r>
              <a:rPr lang="en-US" dirty="0"/>
              <a:t>Use encapsulated zones/layers of security </a:t>
            </a:r>
          </a:p>
          <a:p>
            <a:pPr lvl="1"/>
            <a:r>
              <a:rPr lang="en-US" dirty="0"/>
              <a:t>Different people have access to different resources</a:t>
            </a:r>
          </a:p>
          <a:p>
            <a:pPr lvl="1"/>
            <a:r>
              <a:rPr lang="en-US" dirty="0"/>
              <a:t>Principle of Least Privilege</a:t>
            </a:r>
          </a:p>
          <a:p>
            <a:r>
              <a:rPr lang="en-US" dirty="0"/>
              <a:t>Log everything! (employee data accesses/modifications) (maybe)</a:t>
            </a:r>
          </a:p>
          <a:p>
            <a:r>
              <a:rPr lang="en-US" dirty="0"/>
              <a:t>Do regular, automatic, off-site backups</a:t>
            </a:r>
          </a:p>
          <a:p>
            <a:pPr>
              <a:spcBef>
                <a:spcPts val="1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916624-2CC1-1D19-51D2-9BE9BE118617}"/>
              </a:ext>
            </a:extLst>
          </p:cNvPr>
          <p:cNvSpPr>
            <a:spLocks noGrp="1"/>
          </p:cNvSpPr>
          <p:nvPr>
            <p:ph type="title"/>
          </p:nvPr>
        </p:nvSpPr>
        <p:spPr/>
        <p:txBody>
          <a:bodyPr>
            <a:normAutofit/>
          </a:bodyPr>
          <a:lstStyle/>
          <a:p>
            <a:r>
              <a:rPr lang="en-US" sz="3600" dirty="0"/>
              <a:t>How much should you log?</a:t>
            </a:r>
          </a:p>
        </p:txBody>
      </p:sp>
      <p:sp>
        <p:nvSpPr>
          <p:cNvPr id="4" name="Slide Number Placeholder 3">
            <a:extLst>
              <a:ext uri="{FF2B5EF4-FFF2-40B4-BE49-F238E27FC236}">
                <a16:creationId xmlns:a16="http://schemas.microsoft.com/office/drawing/2014/main" id="{F4C01BCF-F0BB-6DB4-15C6-E20155C38372}"/>
              </a:ext>
            </a:extLst>
          </p:cNvPr>
          <p:cNvSpPr>
            <a:spLocks noGrp="1"/>
          </p:cNvSpPr>
          <p:nvPr>
            <p:ph type="sldNum" sz="quarter" idx="12"/>
          </p:nvPr>
        </p:nvSpPr>
        <p:spPr/>
        <p:txBody>
          <a:bodyPr/>
          <a:lstStyle/>
          <a:p>
            <a:fld id="{20F37917-FD3A-4669-9018-DA04BCDD3D75}" type="slidenum">
              <a:rPr lang="en-US" smtClean="0"/>
              <a:t>12</a:t>
            </a:fld>
            <a:endParaRPr lang="en-US"/>
          </a:p>
        </p:txBody>
      </p:sp>
      <p:grpSp>
        <p:nvGrpSpPr>
          <p:cNvPr id="9" name="Group 8">
            <a:extLst>
              <a:ext uri="{FF2B5EF4-FFF2-40B4-BE49-F238E27FC236}">
                <a16:creationId xmlns:a16="http://schemas.microsoft.com/office/drawing/2014/main" id="{179BFE83-5C0F-0590-CDFF-0816F0E460AB}"/>
              </a:ext>
            </a:extLst>
          </p:cNvPr>
          <p:cNvGrpSpPr/>
          <p:nvPr/>
        </p:nvGrpSpPr>
        <p:grpSpPr>
          <a:xfrm>
            <a:off x="0" y="2762110"/>
            <a:ext cx="12192000" cy="1333780"/>
            <a:chOff x="0" y="2762110"/>
            <a:chExt cx="12192000" cy="1333780"/>
          </a:xfrm>
        </p:grpSpPr>
        <p:pic>
          <p:nvPicPr>
            <p:cNvPr id="6" name="Picture 5">
              <a:extLst>
                <a:ext uri="{FF2B5EF4-FFF2-40B4-BE49-F238E27FC236}">
                  <a16:creationId xmlns:a16="http://schemas.microsoft.com/office/drawing/2014/main" id="{34E286A8-8D02-8A16-0C1E-C4F01C70C98C}"/>
                </a:ext>
              </a:extLst>
            </p:cNvPr>
            <p:cNvPicPr>
              <a:picLocks noChangeAspect="1"/>
            </p:cNvPicPr>
            <p:nvPr/>
          </p:nvPicPr>
          <p:blipFill>
            <a:blip r:embed="rId3"/>
            <a:stretch>
              <a:fillRect/>
            </a:stretch>
          </p:blipFill>
          <p:spPr>
            <a:xfrm>
              <a:off x="0" y="2762110"/>
              <a:ext cx="12192000" cy="1333780"/>
            </a:xfrm>
            <a:prstGeom prst="rect">
              <a:avLst/>
            </a:prstGeom>
          </p:spPr>
        </p:pic>
        <p:sp>
          <p:nvSpPr>
            <p:cNvPr id="8" name="Rectangle 7">
              <a:extLst>
                <a:ext uri="{FF2B5EF4-FFF2-40B4-BE49-F238E27FC236}">
                  <a16:creationId xmlns:a16="http://schemas.microsoft.com/office/drawing/2014/main" id="{AE6A2553-8305-8893-74FA-E55C5305C389}"/>
                </a:ext>
              </a:extLst>
            </p:cNvPr>
            <p:cNvSpPr/>
            <p:nvPr/>
          </p:nvSpPr>
          <p:spPr>
            <a:xfrm>
              <a:off x="688769" y="2762110"/>
              <a:ext cx="1531917" cy="314696"/>
            </a:xfrm>
            <a:prstGeom prst="rect">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3980035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2DD7CAE-4518-61D6-2E3F-11B62EAD9B07}"/>
              </a:ext>
            </a:extLst>
          </p:cNvPr>
          <p:cNvSpPr>
            <a:spLocks noGrp="1"/>
          </p:cNvSpPr>
          <p:nvPr>
            <p:ph type="title"/>
          </p:nvPr>
        </p:nvSpPr>
        <p:spPr/>
        <p:txBody>
          <a:bodyPr>
            <a:normAutofit/>
          </a:bodyPr>
          <a:lstStyle/>
          <a:p>
            <a:r>
              <a:rPr lang="en-US" sz="3600" dirty="0"/>
              <a:t>Backups can mitigate the risks of a ransomware attack</a:t>
            </a:r>
          </a:p>
        </p:txBody>
      </p:sp>
      <p:sp>
        <p:nvSpPr>
          <p:cNvPr id="3" name="Slide Number Placeholder 2">
            <a:extLst>
              <a:ext uri="{FF2B5EF4-FFF2-40B4-BE49-F238E27FC236}">
                <a16:creationId xmlns:a16="http://schemas.microsoft.com/office/drawing/2014/main" id="{B58C3B95-E713-2F49-193C-E414D2BB6034}"/>
              </a:ext>
            </a:extLst>
          </p:cNvPr>
          <p:cNvSpPr>
            <a:spLocks noGrp="1"/>
          </p:cNvSpPr>
          <p:nvPr>
            <p:ph type="sldNum" sz="quarter" idx="12"/>
          </p:nvPr>
        </p:nvSpPr>
        <p:spPr/>
        <p:txBody>
          <a:bodyPr/>
          <a:lstStyle/>
          <a:p>
            <a:fld id="{20F37917-FD3A-4669-9018-DA04BCDD3D75}" type="slidenum">
              <a:rPr lang="en-US" smtClean="0"/>
              <a:t>13</a:t>
            </a:fld>
            <a:endParaRPr lang="en-US"/>
          </a:p>
        </p:txBody>
      </p:sp>
      <p:pic>
        <p:nvPicPr>
          <p:cNvPr id="1026" name="Picture 2">
            <a:extLst>
              <a:ext uri="{FF2B5EF4-FFF2-40B4-BE49-F238E27FC236}">
                <a16:creationId xmlns:a16="http://schemas.microsoft.com/office/drawing/2014/main" id="{E3748423-A6B5-D2F9-CC5F-225E5D821E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98464" y="1674415"/>
            <a:ext cx="695641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89611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C58A9-B8A3-B9A5-318B-04FD88DF6205}"/>
              </a:ext>
            </a:extLst>
          </p:cNvPr>
          <p:cNvSpPr>
            <a:spLocks noGrp="1"/>
          </p:cNvSpPr>
          <p:nvPr>
            <p:ph type="title"/>
          </p:nvPr>
        </p:nvSpPr>
        <p:spPr/>
        <p:txBody>
          <a:bodyPr>
            <a:normAutofit/>
          </a:bodyPr>
          <a:lstStyle/>
          <a:p>
            <a:r>
              <a:rPr lang="en-US" sz="3600" dirty="0"/>
              <a:t>Off-site backups mitigate the risks of natural disasters</a:t>
            </a:r>
          </a:p>
        </p:txBody>
      </p:sp>
      <p:sp>
        <p:nvSpPr>
          <p:cNvPr id="3" name="Slide Number Placeholder 2">
            <a:extLst>
              <a:ext uri="{FF2B5EF4-FFF2-40B4-BE49-F238E27FC236}">
                <a16:creationId xmlns:a16="http://schemas.microsoft.com/office/drawing/2014/main" id="{47BA441C-74EC-59AB-6EEA-C6FA5CAF90E4}"/>
              </a:ext>
            </a:extLst>
          </p:cNvPr>
          <p:cNvSpPr>
            <a:spLocks noGrp="1"/>
          </p:cNvSpPr>
          <p:nvPr>
            <p:ph type="sldNum" sz="quarter" idx="12"/>
          </p:nvPr>
        </p:nvSpPr>
        <p:spPr/>
        <p:txBody>
          <a:bodyPr/>
          <a:lstStyle/>
          <a:p>
            <a:fld id="{20F37917-FD3A-4669-9018-DA04BCDD3D75}" type="slidenum">
              <a:rPr lang="en-US" smtClean="0"/>
              <a:t>14</a:t>
            </a:fld>
            <a:endParaRPr lang="en-US"/>
          </a:p>
        </p:txBody>
      </p:sp>
      <p:pic>
        <p:nvPicPr>
          <p:cNvPr id="2052" name="Picture 4">
            <a:extLst>
              <a:ext uri="{FF2B5EF4-FFF2-40B4-BE49-F238E27FC236}">
                <a16:creationId xmlns:a16="http://schemas.microsoft.com/office/drawing/2014/main" id="{3E332ECB-0703-8455-E275-2E55AFD778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37823" y="1561959"/>
            <a:ext cx="8516353" cy="4794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80123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In the remainder of this module, we will discuss 5 major classes of vulnerabilities</a:t>
            </a:r>
          </a:p>
        </p:txBody>
      </p:sp>
      <p:sp>
        <p:nvSpPr>
          <p:cNvPr id="4" name="Text Placeholder 3">
            <a:extLst>
              <a:ext uri="{FF2B5EF4-FFF2-40B4-BE49-F238E27FC236}">
                <a16:creationId xmlns:a16="http://schemas.microsoft.com/office/drawing/2014/main" id="{DFC2F76F-2860-2B4C-9F8B-7BB2DB7CF941}"/>
              </a:ext>
            </a:extLst>
          </p:cNvPr>
          <p:cNvSpPr>
            <a:spLocks noGrp="1"/>
          </p:cNvSpPr>
          <p:nvPr>
            <p:ph idx="1"/>
          </p:nvPr>
        </p:nvSpPr>
        <p:spPr/>
        <p:txBody>
          <a:bodyPr>
            <a:normAutofit/>
          </a:bodyPr>
          <a:lstStyle/>
          <a:p>
            <a:r>
              <a:rPr lang="en-US" dirty="0"/>
              <a:t>Vulnerability 1: Code that runs in an untrusted environment</a:t>
            </a:r>
          </a:p>
          <a:p>
            <a:r>
              <a:rPr lang="en-US" dirty="0"/>
              <a:t>Vulnerability 2: Untrusted Inputs</a:t>
            </a:r>
          </a:p>
          <a:p>
            <a:r>
              <a:rPr lang="en-US" dirty="0"/>
              <a:t>Vulnerability 3: Bad authentication (of both sender and receiver!)</a:t>
            </a:r>
          </a:p>
          <a:p>
            <a:r>
              <a:rPr lang="en-US" dirty="0"/>
              <a:t>Vulnerability 4: Malicious software from the software supply chain</a:t>
            </a:r>
          </a:p>
          <a:p>
            <a:r>
              <a:rPr lang="en-US" dirty="0"/>
              <a:t>Vulnerability 5: Failure to apply security policy. </a:t>
            </a:r>
          </a:p>
        </p:txBody>
      </p:sp>
      <p:sp>
        <p:nvSpPr>
          <p:cNvPr id="6" name="TextBox 5">
            <a:extLst>
              <a:ext uri="{FF2B5EF4-FFF2-40B4-BE49-F238E27FC236}">
                <a16:creationId xmlns:a16="http://schemas.microsoft.com/office/drawing/2014/main" id="{4C8D9921-728B-77B3-3CB7-6ABE91964FB7}"/>
              </a:ext>
            </a:extLst>
          </p:cNvPr>
          <p:cNvSpPr txBox="1"/>
          <p:nvPr/>
        </p:nvSpPr>
        <p:spPr>
          <a:xfrm>
            <a:off x="5257800" y="6156899"/>
            <a:ext cx="6096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dirty="0">
                <a:hlinkClick r:id="rId3"/>
              </a:rPr>
              <a:t>https://owasp.org/www-project-top-ten/</a:t>
            </a:r>
            <a:r>
              <a:rPr lang="en-US" sz="2400" dirty="0"/>
              <a:t> </a:t>
            </a:r>
          </a:p>
        </p:txBody>
      </p:sp>
    </p:spTree>
    <p:extLst>
      <p:ext uri="{BB962C8B-B14F-4D97-AF65-F5344CB8AC3E}">
        <p14:creationId xmlns:p14="http://schemas.microsoft.com/office/powerpoint/2010/main" val="408353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F614FF9-D9FD-0E6C-DADE-98982DF87BFD}"/>
              </a:ext>
            </a:extLst>
          </p:cNvPr>
          <p:cNvSpPr txBox="1"/>
          <p:nvPr/>
        </p:nvSpPr>
        <p:spPr>
          <a:xfrm>
            <a:off x="2628374" y="4478685"/>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We control this</a:t>
            </a:r>
          </a:p>
        </p:txBody>
      </p:sp>
      <p:sp>
        <p:nvSpPr>
          <p:cNvPr id="6" name="TextBox 5">
            <a:extLst>
              <a:ext uri="{FF2B5EF4-FFF2-40B4-BE49-F238E27FC236}">
                <a16:creationId xmlns:a16="http://schemas.microsoft.com/office/drawing/2014/main" id="{FC967023-F381-52CB-E3F8-E4CDFB44A11A}"/>
              </a:ext>
            </a:extLst>
          </p:cNvPr>
          <p:cNvSpPr txBox="1"/>
          <p:nvPr/>
        </p:nvSpPr>
        <p:spPr>
          <a:xfrm>
            <a:off x="2628374" y="2311151"/>
            <a:ext cx="3682340" cy="65569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User controls this</a:t>
            </a:r>
          </a:p>
        </p:txBody>
      </p:sp>
      <p:sp>
        <p:nvSpPr>
          <p:cNvPr id="166" name="Example: Client/server application"/>
          <p:cNvSpPr txBox="1">
            <a:spLocks noGrp="1"/>
          </p:cNvSpPr>
          <p:nvPr>
            <p:ph type="title"/>
          </p:nvPr>
        </p:nvSpPr>
        <p:spPr>
          <a:prstGeom prst="rect">
            <a:avLst/>
          </a:prstGeom>
        </p:spPr>
        <p:txBody>
          <a:bodyPr>
            <a:normAutofit/>
          </a:bodyPr>
          <a:lstStyle/>
          <a:p>
            <a:r>
              <a:rPr lang="en-US" sz="3600" dirty="0"/>
              <a:t>Vulnerability 1 Example: authentication code in a web application</a:t>
            </a:r>
            <a:endParaRPr sz="3600" dirty="0"/>
          </a:p>
        </p:txBody>
      </p:sp>
      <p:sp>
        <p:nvSpPr>
          <p:cNvPr id="168" name="function checkPassword(inputPassword: string){…"/>
          <p:cNvSpPr txBox="1"/>
          <p:nvPr/>
        </p:nvSpPr>
        <p:spPr>
          <a:xfrm>
            <a:off x="7013962" y="1479451"/>
            <a:ext cx="5317298" cy="22057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sz="3100">
                <a:solidFill>
                  <a:srgbClr val="000000"/>
                </a:solidFill>
                <a:latin typeface="Courier"/>
                <a:ea typeface="Courier"/>
                <a:cs typeface="Courier"/>
                <a:sym typeface="Courier"/>
              </a:defRPr>
            </a:pPr>
            <a:r>
              <a:rPr sz="2000" b="1" dirty="0">
                <a:solidFill>
                  <a:srgbClr val="011480"/>
                </a:solidFill>
                <a:latin typeface="Consolas" panose="020B0609020204030204" pitchFamily="49" charset="0"/>
              </a:rPr>
              <a:t>function </a:t>
            </a:r>
            <a:r>
              <a:rPr sz="2000" dirty="0" err="1">
                <a:latin typeface="Consolas" panose="020B0609020204030204" pitchFamily="49" charset="0"/>
              </a:rPr>
              <a:t>checkPassword</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a:t>
            </a:r>
            <a:r>
              <a:rPr sz="2000" b="1" dirty="0">
                <a:solidFill>
                  <a:srgbClr val="011480"/>
                </a:solidFill>
                <a:latin typeface="Consolas" panose="020B0609020204030204" pitchFamily="49" charset="0"/>
              </a:rPr>
              <a:t>string</a:t>
            </a:r>
            <a:r>
              <a:rPr sz="2000" dirty="0">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r>
              <a:rPr sz="2000" b="1" dirty="0">
                <a:solidFill>
                  <a:srgbClr val="011480"/>
                </a:solidFill>
                <a:latin typeface="Consolas" panose="020B0609020204030204" pitchFamily="49" charset="0"/>
              </a:rPr>
              <a:t>if</a:t>
            </a:r>
            <a:r>
              <a:rPr sz="2000" dirty="0">
                <a:latin typeface="Consolas" panose="020B0609020204030204" pitchFamily="49" charset="0"/>
              </a:rPr>
              <a:t>(</a:t>
            </a:r>
            <a:r>
              <a:rPr sz="2000" dirty="0" err="1">
                <a:latin typeface="Consolas" panose="020B0609020204030204" pitchFamily="49" charset="0"/>
              </a:rPr>
              <a:t>inputPassword</a:t>
            </a:r>
            <a:r>
              <a:rPr sz="2000" dirty="0">
                <a:latin typeface="Consolas" panose="020B0609020204030204" pitchFamily="49" charset="0"/>
              </a:rPr>
              <a:t> === </a:t>
            </a:r>
            <a:r>
              <a:rPr sz="2000" b="1" dirty="0">
                <a:solidFill>
                  <a:srgbClr val="018001"/>
                </a:solidFill>
                <a:latin typeface="Consolas" panose="020B0609020204030204" pitchFamily="49" charset="0"/>
              </a:rPr>
              <a:t>'</a:t>
            </a:r>
            <a:r>
              <a:rPr sz="2000" b="1" dirty="0" err="1">
                <a:solidFill>
                  <a:srgbClr val="018001"/>
                </a:solidFill>
                <a:latin typeface="Consolas" panose="020B0609020204030204" pitchFamily="49" charset="0"/>
              </a:rPr>
              <a:t>letmein</a:t>
            </a:r>
            <a:r>
              <a:rPr sz="2000" b="1" dirty="0">
                <a:solidFill>
                  <a:srgbClr val="018001"/>
                </a:solidFill>
                <a:latin typeface="Consolas" panose="020B0609020204030204" pitchFamily="49" charset="0"/>
              </a:rPr>
              <a:t>'</a:t>
            </a:r>
            <a:r>
              <a:rPr sz="2000" dirty="0">
                <a:latin typeface="Consolas" panose="020B0609020204030204" pitchFamily="49" charset="0"/>
              </a:rPr>
              <a:t>){</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true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  }</a:t>
            </a:r>
          </a:p>
          <a:p>
            <a:pPr defTabSz="228600">
              <a:defRPr sz="3100" b="1">
                <a:solidFill>
                  <a:srgbClr val="011480"/>
                </a:solidFill>
                <a:latin typeface="Courier"/>
                <a:ea typeface="Courier"/>
                <a:cs typeface="Courier"/>
                <a:sym typeface="Courier"/>
              </a:defRPr>
            </a:pPr>
            <a:r>
              <a:rPr sz="2000" dirty="0">
                <a:solidFill>
                  <a:srgbClr val="000000"/>
                </a:solidFill>
                <a:latin typeface="Consolas" panose="020B0609020204030204" pitchFamily="49" charset="0"/>
              </a:rPr>
              <a:t>  </a:t>
            </a:r>
            <a:r>
              <a:rPr sz="2000" dirty="0">
                <a:latin typeface="Consolas" panose="020B0609020204030204" pitchFamily="49" charset="0"/>
              </a:rPr>
              <a:t>return false</a:t>
            </a:r>
            <a:r>
              <a:rPr sz="2000" dirty="0">
                <a:solidFill>
                  <a:srgbClr val="000000"/>
                </a:solidFill>
                <a:latin typeface="Consolas" panose="020B0609020204030204" pitchFamily="49" charset="0"/>
              </a:rPr>
              <a:t>;</a:t>
            </a:r>
          </a:p>
          <a:p>
            <a:pPr defTabSz="228600">
              <a:defRPr sz="3100">
                <a:solidFill>
                  <a:srgbClr val="000000"/>
                </a:solidFill>
                <a:latin typeface="Courier"/>
                <a:ea typeface="Courier"/>
                <a:cs typeface="Courier"/>
                <a:sym typeface="Courier"/>
              </a:defRPr>
            </a:pPr>
            <a:r>
              <a:rPr sz="2000" dirty="0">
                <a:latin typeface="Consolas" panose="020B0609020204030204" pitchFamily="49" charset="0"/>
              </a:rPr>
              <a:t>}</a:t>
            </a:r>
          </a:p>
        </p:txBody>
      </p:sp>
      <p:sp>
        <p:nvSpPr>
          <p:cNvPr id="169" name="Frontend"/>
          <p:cNvSpPr/>
          <p:nvPr/>
        </p:nvSpPr>
        <p:spPr>
          <a:xfrm>
            <a:off x="5388162" y="193278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sz="2400" dirty="0">
                <a:latin typeface="Helvetica" panose="020B0604020202020204" pitchFamily="34" charset="0"/>
                <a:cs typeface="Helvetica" panose="020B0604020202020204" pitchFamily="34" charset="0"/>
              </a:rPr>
              <a:t>Front</a:t>
            </a:r>
            <a:r>
              <a:rPr lang="en-US" sz="2400" dirty="0">
                <a:latin typeface="Helvetica" panose="020B0604020202020204" pitchFamily="34" charset="0"/>
                <a:cs typeface="Helvetica" panose="020B0604020202020204" pitchFamily="34" charset="0"/>
              </a:rPr>
              <a:t> E</a:t>
            </a:r>
            <a:r>
              <a:rPr sz="2400" dirty="0">
                <a:latin typeface="Helvetica" panose="020B0604020202020204" pitchFamily="34" charset="0"/>
                <a:cs typeface="Helvetica" panose="020B0604020202020204" pitchFamily="34" charset="0"/>
              </a:rPr>
              <a:t>nd</a:t>
            </a:r>
          </a:p>
        </p:txBody>
      </p:sp>
      <p:sp>
        <p:nvSpPr>
          <p:cNvPr id="171" name="Line"/>
          <p:cNvSpPr/>
          <p:nvPr/>
        </p:nvSpPr>
        <p:spPr>
          <a:xfrm>
            <a:off x="3350453" y="3756245"/>
            <a:ext cx="5491095" cy="1"/>
          </a:xfrm>
          <a:prstGeom prst="line">
            <a:avLst/>
          </a:prstGeom>
          <a:ln w="63500">
            <a:solidFill>
              <a:srgbClr val="F14C0E"/>
            </a:solidFill>
            <a:custDash>
              <a:ds d="600000" sp="600000"/>
            </a:custDash>
            <a:miter lim="400000"/>
          </a:ln>
        </p:spPr>
        <p:txBody>
          <a:bodyPr lIns="25400" tIns="25400" rIns="25400" bIns="25400" anchor="ctr"/>
          <a:lstStyle/>
          <a:p>
            <a:endParaRPr sz="900"/>
          </a:p>
        </p:txBody>
      </p:sp>
      <p:sp>
        <p:nvSpPr>
          <p:cNvPr id="172" name="Trust boundary"/>
          <p:cNvSpPr txBox="1"/>
          <p:nvPr/>
        </p:nvSpPr>
        <p:spPr>
          <a:xfrm>
            <a:off x="1758457" y="3607487"/>
            <a:ext cx="1349024" cy="29751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200" b="1">
                <a:solidFill>
                  <a:srgbClr val="000000"/>
                </a:solidFill>
              </a:defRPr>
            </a:lvl1pPr>
          </a:lstStyle>
          <a:p>
            <a:r>
              <a:rPr sz="1600"/>
              <a:t>Trust boundary</a:t>
            </a:r>
          </a:p>
        </p:txBody>
      </p:sp>
      <p:sp>
        <p:nvSpPr>
          <p:cNvPr id="2" name="TextBox 1">
            <a:extLst>
              <a:ext uri="{FF2B5EF4-FFF2-40B4-BE49-F238E27FC236}">
                <a16:creationId xmlns:a16="http://schemas.microsoft.com/office/drawing/2014/main" id="{C17093FE-7D21-AA8E-AEE0-26F4040997DA}"/>
              </a:ext>
            </a:extLst>
          </p:cNvPr>
          <p:cNvSpPr txBox="1"/>
          <p:nvPr/>
        </p:nvSpPr>
        <p:spPr>
          <a:xfrm>
            <a:off x="1194875" y="4306340"/>
            <a:ext cx="3793787" cy="974626"/>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4237" y="1971173"/>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496703" y="2311151"/>
            <a:ext cx="3200400" cy="605294"/>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600" dirty="0">
                <a:solidFill>
                  <a:srgbClr val="5E5E5E"/>
                </a:solidFill>
                <a:latin typeface="Chiller" panose="04020404031007020602" pitchFamily="82" charset="0"/>
                <a:sym typeface="Helvetica Neue"/>
              </a:rPr>
              <a:t>Curses! Foiled Again!</a:t>
            </a:r>
          </a:p>
        </p:txBody>
      </p:sp>
      <p:sp>
        <p:nvSpPr>
          <p:cNvPr id="5" name="Frontend">
            <a:extLst>
              <a:ext uri="{FF2B5EF4-FFF2-40B4-BE49-F238E27FC236}">
                <a16:creationId xmlns:a16="http://schemas.microsoft.com/office/drawing/2014/main" id="{9D6A7F0C-0FBA-F834-14A6-4E25E0455D58}"/>
              </a:ext>
            </a:extLst>
          </p:cNvPr>
          <p:cNvSpPr/>
          <p:nvPr/>
        </p:nvSpPr>
        <p:spPr>
          <a:xfrm>
            <a:off x="5346237" y="4124888"/>
            <a:ext cx="1499526" cy="1496207"/>
          </a:xfrm>
          <a:prstGeom prst="rect">
            <a:avLst/>
          </a:prstGeom>
          <a:solidFill>
            <a:schemeClr val="accent5">
              <a:lumMod val="75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Back E</a:t>
            </a:r>
            <a:r>
              <a:rPr sz="2400" dirty="0">
                <a:latin typeface="Helvetica" panose="020B0604020202020204" pitchFamily="34" charset="0"/>
                <a:cs typeface="Helvetica" panose="020B0604020202020204" pitchFamily="34" charset="0"/>
              </a:rPr>
              <a:t>nd</a:t>
            </a:r>
          </a:p>
        </p:txBody>
      </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42" presetClass="path" presetSubtype="0" accel="50000" decel="50000" fill="hold" grpId="0" nodeType="afterEffect">
                                  <p:stCondLst>
                                    <p:cond delay="0"/>
                                  </p:stCondLst>
                                  <p:childTnLst>
                                    <p:animMotion origin="layout" path="M 6.25E-7 1.11111E-6 L 0.00338 0.33704 " pathEditMode="relative" rAng="0" ptsTypes="AA">
                                      <p:cBhvr>
                                        <p:cTn id="13" dur="2000" fill="hold"/>
                                        <p:tgtEl>
                                          <p:spTgt spid="168"/>
                                        </p:tgtEl>
                                        <p:attrNameLst>
                                          <p:attrName>ppt_x</p:attrName>
                                          <p:attrName>ppt_y</p:attrName>
                                        </p:attrNameLst>
                                      </p:cBhvr>
                                      <p:rCtr x="169" y="16852"/>
                                    </p:animMotion>
                                  </p:childTnLst>
                                </p:cTn>
                              </p:par>
                            </p:childTnLst>
                          </p:cTn>
                        </p:par>
                        <p:par>
                          <p:cTn id="14" fill="hold">
                            <p:stCondLst>
                              <p:cond delay="2000"/>
                            </p:stCondLst>
                            <p:childTnLst>
                              <p:par>
                                <p:cTn id="15" presetID="1" presetClass="entr" presetSubtype="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8FDE-3673-2F21-3071-2EF3C10E7723}"/>
              </a:ext>
            </a:extLst>
          </p:cNvPr>
          <p:cNvSpPr>
            <a:spLocks noGrp="1"/>
          </p:cNvSpPr>
          <p:nvPr>
            <p:ph type="title"/>
          </p:nvPr>
        </p:nvSpPr>
        <p:spPr/>
        <p:txBody>
          <a:bodyPr>
            <a:normAutofit/>
          </a:bodyPr>
          <a:lstStyle/>
          <a:p>
            <a:r>
              <a:rPr lang="en-US" sz="3600" dirty="0"/>
              <a:t>Who would do such a silly thing?</a:t>
            </a:r>
          </a:p>
        </p:txBody>
      </p:sp>
      <p:sp>
        <p:nvSpPr>
          <p:cNvPr id="3" name="Slide Number Placeholder 2">
            <a:extLst>
              <a:ext uri="{FF2B5EF4-FFF2-40B4-BE49-F238E27FC236}">
                <a16:creationId xmlns:a16="http://schemas.microsoft.com/office/drawing/2014/main" id="{3CC27B18-F6EA-21AF-F190-7344D35AFA3E}"/>
              </a:ext>
            </a:extLst>
          </p:cNvPr>
          <p:cNvSpPr>
            <a:spLocks noGrp="1"/>
          </p:cNvSpPr>
          <p:nvPr>
            <p:ph type="sldNum" sz="quarter" idx="12"/>
          </p:nvPr>
        </p:nvSpPr>
        <p:spPr/>
        <p:txBody>
          <a:bodyPr/>
          <a:lstStyle/>
          <a:p>
            <a:fld id="{20F37917-FD3A-4669-9018-DA04BCDD3D75}" type="slidenum">
              <a:rPr lang="en-US" smtClean="0"/>
              <a:t>17</a:t>
            </a:fld>
            <a:endParaRPr lang="en-US"/>
          </a:p>
        </p:txBody>
      </p:sp>
      <p:pic>
        <p:nvPicPr>
          <p:cNvPr id="5" name="Picture 4" descr="A screenshot of a chat">
            <a:extLst>
              <a:ext uri="{FF2B5EF4-FFF2-40B4-BE49-F238E27FC236}">
                <a16:creationId xmlns:a16="http://schemas.microsoft.com/office/drawing/2014/main" id="{32F850EA-FFFC-D7A1-59C7-C959E05FF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26979" y="1515073"/>
            <a:ext cx="4752021" cy="5174239"/>
          </a:xfrm>
          <a:prstGeom prst="rect">
            <a:avLst/>
          </a:prstGeom>
        </p:spPr>
      </p:pic>
    </p:spTree>
    <p:extLst>
      <p:ext uri="{BB962C8B-B14F-4D97-AF65-F5344CB8AC3E}">
        <p14:creationId xmlns:p14="http://schemas.microsoft.com/office/powerpoint/2010/main" val="3228097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a:bodyPr>
          <a:lstStyle/>
          <a:p>
            <a:r>
              <a:rPr lang="en-US" sz="3600" dirty="0"/>
              <a:t>Vulnerability 2: Data controlled by a user flowing into our trusted codebase</a:t>
            </a:r>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911454" y="2003898"/>
            <a:ext cx="10555406" cy="3249038"/>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8198098" y="6216276"/>
            <a:ext cx="6096000" cy="33855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dirty="0">
                <a:hlinkClick r:id="rId4"/>
              </a:rPr>
              <a:t>https://xkcd.com/327/</a:t>
            </a:r>
            <a:r>
              <a:rPr lang="en-US" sz="1600" dirty="0"/>
              <a:t> </a:t>
            </a:r>
          </a:p>
        </p:txBody>
      </p:sp>
    </p:spTree>
    <p:extLst>
      <p:ext uri="{BB962C8B-B14F-4D97-AF65-F5344CB8AC3E}">
        <p14:creationId xmlns:p14="http://schemas.microsoft.com/office/powerpoint/2010/main" val="5525098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Code Injection Example"/>
          <p:cNvSpPr txBox="1">
            <a:spLocks noGrp="1"/>
          </p:cNvSpPr>
          <p:nvPr>
            <p:ph type="title"/>
          </p:nvPr>
        </p:nvSpPr>
        <p:spPr>
          <a:prstGeom prst="rect">
            <a:avLst/>
          </a:prstGeom>
        </p:spPr>
        <p:txBody>
          <a:bodyPr>
            <a:normAutofit/>
          </a:bodyPr>
          <a:lstStyle/>
          <a:p>
            <a:r>
              <a:rPr lang="en-US" sz="3600" dirty="0"/>
              <a:t>Example: code injection</a:t>
            </a:r>
            <a:endParaRPr sz="3600" dirty="0"/>
          </a:p>
        </p:txBody>
      </p:sp>
      <p:sp>
        <p:nvSpPr>
          <p:cNvPr id="136" name="OWASP A1:2017-Injection"/>
          <p:cNvSpPr txBox="1">
            <a:spLocks noGrp="1"/>
          </p:cNvSpPr>
          <p:nvPr>
            <p:ph type="body" idx="4294967295"/>
          </p:nvPr>
        </p:nvSpPr>
        <p:spPr>
          <a:xfrm>
            <a:off x="5156200" y="6337357"/>
            <a:ext cx="10985500" cy="4683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a:defRPr u="sng">
                <a:hlinkClick r:id="rId3"/>
              </a:defRPr>
            </a:lvl1pPr>
          </a:lstStyle>
          <a:p>
            <a:pPr>
              <a:defRPr u="none"/>
            </a:pPr>
            <a:r>
              <a:rPr u="sng" dirty="0">
                <a:hlinkClick r:id="rId3"/>
              </a:rPr>
              <a:t>OWASP </a:t>
            </a:r>
            <a:r>
              <a:rPr lang="en-US" u="sng" dirty="0">
                <a:hlinkClick r:id="rId4"/>
              </a:rPr>
              <a:t>A03:2021-Injection</a:t>
            </a:r>
            <a:endParaRPr u="sng" dirty="0">
              <a:hlinkClick r:id="rId3"/>
            </a:endParaRPr>
          </a:p>
        </p:txBody>
      </p:sp>
      <p:sp>
        <p:nvSpPr>
          <p:cNvPr id="137" name="String query = &quot;SELECT * FROM accounts WHERE        name='&quot; + request.getParameter(“name&quot;) + &quot;'&quot;;"/>
          <p:cNvSpPr txBox="1"/>
          <p:nvPr/>
        </p:nvSpPr>
        <p:spPr>
          <a:xfrm>
            <a:off x="491235" y="1575372"/>
            <a:ext cx="9866703" cy="7899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defTabSz="412750">
              <a:spcBef>
                <a:spcPts val="1950"/>
              </a:spcBef>
              <a:buClr>
                <a:srgbClr val="34A5DA"/>
              </a:buClr>
              <a:buFont typeface="Avenir Next Regular"/>
              <a:defRPr sz="4800">
                <a:solidFill>
                  <a:srgbClr val="838787"/>
                </a:solidFill>
                <a:latin typeface="Menlo Regular"/>
                <a:ea typeface="Menlo Regular"/>
                <a:cs typeface="Menlo Regular"/>
                <a:sym typeface="Menlo Regular"/>
              </a:defRPr>
            </a:pPr>
            <a:r>
              <a:rPr sz="2400" dirty="0">
                <a:solidFill>
                  <a:srgbClr val="005493"/>
                </a:solidFill>
                <a:latin typeface="Consolas" panose="020B0609020204030204" pitchFamily="49" charset="0"/>
              </a:rPr>
              <a:t>String query = "SELECT * FROM accounts WHERE</a:t>
            </a:r>
            <a:br>
              <a:rPr sz="2400" dirty="0">
                <a:solidFill>
                  <a:srgbClr val="005493"/>
                </a:solidFill>
                <a:latin typeface="Consolas" panose="020B0609020204030204" pitchFamily="49" charset="0"/>
              </a:rPr>
            </a:br>
            <a:r>
              <a:rPr sz="2400" dirty="0">
                <a:solidFill>
                  <a:srgbClr val="005493"/>
                </a:solidFill>
                <a:latin typeface="Consolas" panose="020B0609020204030204" pitchFamily="49" charset="0"/>
              </a:rPr>
              <a:t>       name='" + </a:t>
            </a:r>
            <a:r>
              <a:rPr sz="2400" dirty="0" err="1">
                <a:solidFill>
                  <a:srgbClr val="A64B28"/>
                </a:solidFill>
                <a:latin typeface="Consolas" panose="020B0609020204030204" pitchFamily="49" charset="0"/>
              </a:rPr>
              <a:t>request.getParameter</a:t>
            </a:r>
            <a:r>
              <a:rPr sz="2400" dirty="0">
                <a:solidFill>
                  <a:srgbClr val="A64B28"/>
                </a:solidFill>
                <a:latin typeface="Consolas" panose="020B0609020204030204" pitchFamily="49" charset="0"/>
              </a:rPr>
              <a:t>(“name")</a:t>
            </a:r>
            <a:r>
              <a:rPr sz="2400" dirty="0">
                <a:solidFill>
                  <a:srgbClr val="005493"/>
                </a:solidFill>
                <a:latin typeface="Consolas" panose="020B0609020204030204" pitchFamily="49" charset="0"/>
              </a:rPr>
              <a:t> + "'";</a:t>
            </a:r>
          </a:p>
        </p:txBody>
      </p:sp>
      <p:graphicFrame>
        <p:nvGraphicFramePr>
          <p:cNvPr id="138" name="Table"/>
          <p:cNvGraphicFramePr/>
          <p:nvPr>
            <p:extLst>
              <p:ext uri="{D42A27DB-BD31-4B8C-83A1-F6EECF244321}">
                <p14:modId xmlns:p14="http://schemas.microsoft.com/office/powerpoint/2010/main" val="2391401300"/>
              </p:ext>
            </p:extLst>
          </p:nvPr>
        </p:nvGraphicFramePr>
        <p:xfrm>
          <a:off x="380999" y="2365332"/>
          <a:ext cx="11430001" cy="3722364"/>
        </p:xfrm>
        <a:graphic>
          <a:graphicData uri="http://schemas.openxmlformats.org/drawingml/2006/table">
            <a:tbl>
              <a:tblPr bandRow="1"/>
              <a:tblGrid>
                <a:gridCol w="2273938">
                  <a:extLst>
                    <a:ext uri="{9D8B030D-6E8A-4147-A177-3AD203B41FA5}">
                      <a16:colId xmlns:a16="http://schemas.microsoft.com/office/drawing/2014/main" val="20000"/>
                    </a:ext>
                  </a:extLst>
                </a:gridCol>
                <a:gridCol w="5215578">
                  <a:extLst>
                    <a:ext uri="{9D8B030D-6E8A-4147-A177-3AD203B41FA5}">
                      <a16:colId xmlns:a16="http://schemas.microsoft.com/office/drawing/2014/main" val="20001"/>
                    </a:ext>
                  </a:extLst>
                </a:gridCol>
                <a:gridCol w="3940485">
                  <a:extLst>
                    <a:ext uri="{9D8B030D-6E8A-4147-A177-3AD203B41FA5}">
                      <a16:colId xmlns:a16="http://schemas.microsoft.com/office/drawing/2014/main" val="20002"/>
                    </a:ext>
                  </a:extLst>
                </a:gridCol>
              </a:tblGrid>
              <a:tr h="930591">
                <a:tc>
                  <a:txBody>
                    <a:bodyPr/>
                    <a:lstStyle/>
                    <a:p>
                      <a:pPr defTabSz="825500">
                        <a:defRPr sz="5200">
                          <a:solidFill>
                            <a:srgbClr val="34A5DA"/>
                          </a:solidFill>
                          <a:latin typeface="Avenir Next Medium"/>
                          <a:ea typeface="Avenir Next Medium"/>
                          <a:cs typeface="Avenir Next Medium"/>
                          <a:sym typeface="Avenir Next Medium"/>
                        </a:defRPr>
                      </a:pPr>
                      <a:r>
                        <a:rPr sz="2600" dirty="0">
                          <a:solidFill>
                            <a:srgbClr val="005493"/>
                          </a:solidFill>
                          <a:latin typeface="Consolas" panose="020B0609020204030204" pitchFamily="49" charset="0"/>
                        </a:rPr>
                        <a:t>Parameter</a:t>
                      </a:r>
                      <a:r>
                        <a:rPr sz="2600" dirty="0">
                          <a:latin typeface="Consolas" panose="020B0609020204030204" pitchFamily="49" charset="0"/>
                        </a:rPr>
                        <a:t> </a:t>
                      </a:r>
                      <a:r>
                        <a:rPr sz="2600" dirty="0">
                          <a:solidFill>
                            <a:srgbClr val="8C1818"/>
                          </a:solidFill>
                          <a:latin typeface="Consolas" panose="020B0609020204030204" pitchFamily="49" charset="0"/>
                          <a:ea typeface="Menlo Regular"/>
                          <a:cs typeface="Menlo Regular"/>
                          <a:sym typeface="Menlo Regular"/>
                        </a:rPr>
                        <a:t>name</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Constructed Query</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Effect</a:t>
                      </a:r>
                    </a:p>
                  </a:txBody>
                  <a:tcPr marL="25400" marR="25400" marT="25400" marB="25400" anchor="ctr" horzOverflow="overflow">
                    <a:lnL w="12700">
                      <a:miter lim="400000"/>
                    </a:lnL>
                    <a:lnR w="12700">
                      <a:miter lim="400000"/>
                    </a:lnR>
                    <a:lnT w="12700">
                      <a:miter lim="400000"/>
                    </a:lnT>
                    <a:lnB w="25400">
                      <a:solidFill>
                        <a:srgbClr val="5F6568"/>
                      </a:solidFill>
                      <a:miter lim="400000"/>
                    </a:lnB>
                  </a:tcPr>
                </a:tc>
                <a:extLst>
                  <a:ext uri="{0D108BD9-81ED-4DB2-BD59-A6C34878D82A}">
                    <a16:rowId xmlns:a16="http://schemas.microsoft.com/office/drawing/2014/main" val="10000"/>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Select a single account</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solidFill>
                      <a:srgbClr val="2E87BB">
                        <a:alpha val="29000"/>
                      </a:srgbClr>
                    </a:solidFill>
                  </a:tcPr>
                </a:tc>
                <a:extLst>
                  <a:ext uri="{0D108BD9-81ED-4DB2-BD59-A6C34878D82A}">
                    <a16:rowId xmlns:a16="http://schemas.microsoft.com/office/drawing/2014/main" val="10001"/>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Alice O’Neal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A64B28"/>
                          </a:solidFill>
                          <a:latin typeface="Consolas" panose="020B0609020204030204" pitchFamily="49" charset="0"/>
                        </a:rPr>
                        <a:t>Alice O</a:t>
                      </a:r>
                      <a:r>
                        <a:rPr sz="2400" dirty="0">
                          <a:solidFill>
                            <a:srgbClr val="FF2600"/>
                          </a:solidFill>
                          <a:latin typeface="Consolas" panose="020B0609020204030204" pitchFamily="49" charset="0"/>
                        </a:rPr>
                        <a:t>’Neal’;</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SQL Error</a:t>
                      </a:r>
                    </a:p>
                  </a:txBody>
                  <a:tcPr marL="25400" marR="25400" marT="25400" marB="25400" anchor="ctr" horzOverflow="overflow">
                    <a:lnL w="12700">
                      <a:miter lim="400000"/>
                    </a:lnL>
                    <a:lnR w="12700">
                      <a:miter lim="400000"/>
                    </a:lnR>
                    <a:lnT w="25400">
                      <a:solidFill>
                        <a:srgbClr val="5F6568"/>
                      </a:solidFill>
                      <a:miter lim="400000"/>
                    </a:lnT>
                    <a:lnB w="25400">
                      <a:solidFill>
                        <a:srgbClr val="5F6568"/>
                      </a:solidFill>
                      <a:miter lim="400000"/>
                    </a:lnB>
                  </a:tcPr>
                </a:tc>
                <a:extLst>
                  <a:ext uri="{0D108BD9-81ED-4DB2-BD59-A6C34878D82A}">
                    <a16:rowId xmlns:a16="http://schemas.microsoft.com/office/drawing/2014/main" val="10002"/>
                  </a:ext>
                </a:extLst>
              </a:tr>
              <a:tr h="930591">
                <a:tc>
                  <a:txBody>
                    <a:bodyPr/>
                    <a:lstStyle/>
                    <a:p>
                      <a:pPr defTabSz="825500"/>
                      <a:r>
                        <a:rPr sz="2600" dirty="0">
                          <a:solidFill>
                            <a:srgbClr val="005493"/>
                          </a:solidFill>
                          <a:latin typeface="Consolas" panose="020B0609020204030204" pitchFamily="49" charset="0"/>
                          <a:ea typeface="Avenir Next Medium"/>
                          <a:cs typeface="Avenir Next Medium"/>
                          <a:sym typeface="Avenir Next Medium"/>
                        </a:rPr>
                        <a:t>5’ OR ‘1’=‘1</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lvl="1" indent="0" algn="l" defTabSz="825500">
                        <a:spcBef>
                          <a:spcPts val="3900"/>
                        </a:spcBef>
                        <a:buClr>
                          <a:srgbClr val="34A5DA"/>
                        </a:buClr>
                        <a:buFont typeface="Avenir Next Regular"/>
                        <a:defRPr sz="4800">
                          <a:solidFill>
                            <a:srgbClr val="8BD1D9"/>
                          </a:solidFill>
                          <a:latin typeface="Menlo Regular"/>
                          <a:ea typeface="Menlo Regular"/>
                          <a:cs typeface="Menlo Regular"/>
                          <a:sym typeface="Menlo Regular"/>
                        </a:defRPr>
                      </a:pPr>
                      <a:r>
                        <a:rPr sz="2400" dirty="0">
                          <a:solidFill>
                            <a:srgbClr val="005493"/>
                          </a:solidFill>
                          <a:latin typeface="Consolas" panose="020B0609020204030204" pitchFamily="49" charset="0"/>
                        </a:rPr>
                        <a:t>SELECT * FROM accounts WHERE name=‘</a:t>
                      </a:r>
                      <a:r>
                        <a:rPr sz="2400" dirty="0">
                          <a:solidFill>
                            <a:srgbClr val="FF2600"/>
                          </a:solidFill>
                          <a:latin typeface="Consolas" panose="020B0609020204030204" pitchFamily="49" charset="0"/>
                        </a:rPr>
                        <a:t>5’ OR ‘1’=‘1</a:t>
                      </a:r>
                      <a:r>
                        <a:rPr sz="2400" dirty="0">
                          <a:solidFill>
                            <a:srgbClr val="005493"/>
                          </a:solidFill>
                          <a:latin typeface="Consolas" panose="020B0609020204030204" pitchFamily="49" charset="0"/>
                        </a:rPr>
                        <a:t>’;</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tc>
                  <a:txBody>
                    <a:bodyPr/>
                    <a:lstStyle/>
                    <a:p>
                      <a:pPr defTabSz="825500"/>
                      <a:r>
                        <a:rPr sz="2600" b="1" dirty="0">
                          <a:solidFill>
                            <a:srgbClr val="FF0000"/>
                          </a:solidFill>
                          <a:latin typeface="Consolas" panose="020B0609020204030204" pitchFamily="49" charset="0"/>
                          <a:ea typeface="Avenir Next Medium"/>
                          <a:cs typeface="Avenir Next Medium"/>
                          <a:sym typeface="Avenir Next Medium"/>
                        </a:rPr>
                        <a:t>Select all accounts</a:t>
                      </a:r>
                    </a:p>
                  </a:txBody>
                  <a:tcPr marL="25400" marR="25400" marT="25400" marB="25400" anchor="ctr" horzOverflow="overflow">
                    <a:lnL w="12700">
                      <a:miter lim="400000"/>
                    </a:lnL>
                    <a:lnR w="12700">
                      <a:miter lim="400000"/>
                    </a:lnR>
                    <a:lnT w="25400">
                      <a:solidFill>
                        <a:srgbClr val="5F6568"/>
                      </a:solidFill>
                      <a:miter lim="400000"/>
                    </a:lnT>
                    <a:lnB w="12700">
                      <a:miter lim="400000"/>
                    </a:lnB>
                    <a:solidFill>
                      <a:srgbClr val="2E87BB">
                        <a:alpha val="29000"/>
                      </a:srgbClr>
                    </a:solidFill>
                  </a:tcPr>
                </a:tc>
                <a:extLst>
                  <a:ext uri="{0D108BD9-81ED-4DB2-BD59-A6C34878D82A}">
                    <a16:rowId xmlns:a16="http://schemas.microsoft.com/office/drawing/2014/main" val="10003"/>
                  </a:ext>
                </a:extLst>
              </a:tr>
            </a:tbl>
          </a:graphicData>
        </a:graphic>
      </p:graphicFrame>
      <p:grpSp>
        <p:nvGrpSpPr>
          <p:cNvPr id="141" name="Group"/>
          <p:cNvGrpSpPr/>
          <p:nvPr/>
        </p:nvGrpSpPr>
        <p:grpSpPr>
          <a:xfrm>
            <a:off x="354207" y="5241661"/>
            <a:ext cx="11572511" cy="1552111"/>
            <a:chOff x="0" y="0"/>
            <a:chExt cx="23145020" cy="3104222"/>
          </a:xfrm>
        </p:grpSpPr>
        <p:sp>
          <p:nvSpPr>
            <p:cNvPr id="140" name="Rectangle"/>
            <p:cNvSpPr/>
            <p:nvPr/>
          </p:nvSpPr>
          <p:spPr>
            <a:xfrm>
              <a:off x="0" y="0"/>
              <a:ext cx="22459454" cy="1524001"/>
            </a:xfrm>
            <a:prstGeom prst="rect">
              <a:avLst/>
            </a:prstGeom>
            <a:noFill/>
            <a:ln w="63500" cap="flat">
              <a:solidFill>
                <a:srgbClr val="8C1818"/>
              </a:solidFill>
              <a:prstDash val="solid"/>
              <a:miter lim="400000"/>
            </a:ln>
            <a:effectLst/>
          </p:spPr>
          <p:txBody>
            <a:bodyPr wrap="square" lIns="25400" tIns="25400" rIns="25400" bIns="25400" numCol="1" anchor="ctr">
              <a:noAutofit/>
            </a:bodyPr>
            <a:lstStyle/>
            <a:p>
              <a:pPr defTabSz="412750">
                <a:lnSpc>
                  <a:spcPct val="80000"/>
                </a:lnSpc>
                <a:defRPr sz="4000" b="1" cap="all">
                  <a:solidFill>
                    <a:srgbClr val="FFFFFF"/>
                  </a:solidFill>
                  <a:latin typeface="Avenir Next Regular"/>
                  <a:ea typeface="Avenir Next Regular"/>
                  <a:cs typeface="Avenir Next Regular"/>
                  <a:sym typeface="Avenir Next Regular"/>
                </a:defRPr>
              </a:pPr>
              <a:endParaRPr sz="2000" dirty="0">
                <a:latin typeface="Helvetica" panose="020B0604020202020204" pitchFamily="34" charset="0"/>
                <a:cs typeface="Helvetica" panose="020B0604020202020204" pitchFamily="34" charset="0"/>
              </a:endParaRPr>
            </a:p>
          </p:txBody>
        </p:sp>
        <p:sp>
          <p:nvSpPr>
            <p:cNvPr id="139" name="This is an attack"/>
            <p:cNvSpPr txBox="1"/>
            <p:nvPr/>
          </p:nvSpPr>
          <p:spPr>
            <a:xfrm>
              <a:off x="18043608" y="970304"/>
              <a:ext cx="5101412" cy="213391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numCol="1" anchor="ctr">
              <a:spAutoFit/>
            </a:bodyPr>
            <a:lstStyle>
              <a:lvl1pPr algn="l" defTabSz="825500">
                <a:spcBef>
                  <a:spcPts val="3400"/>
                </a:spcBef>
                <a:defRPr sz="4900" cap="all">
                  <a:solidFill>
                    <a:srgbClr val="8C1818"/>
                  </a:solidFill>
                  <a:latin typeface="Ronnia Cond Bold"/>
                  <a:ea typeface="Ronnia Cond Bold"/>
                  <a:cs typeface="Ronnia Cond Bold"/>
                  <a:sym typeface="Ronnia Cond Bold"/>
                </a:defRPr>
              </a:lvl1pPr>
            </a:lstStyle>
            <a:p>
              <a:r>
                <a:rPr lang="en-US" sz="6600" dirty="0">
                  <a:highlight>
                    <a:srgbClr val="FFFF00"/>
                  </a:highlight>
                  <a:latin typeface="Algerian" panose="04020705040A02060702" pitchFamily="82" charset="0"/>
                </a:rPr>
                <a:t>OOPs! </a:t>
              </a:r>
              <a:endParaRPr sz="6600" dirty="0">
                <a:highlight>
                  <a:srgbClr val="FFFF00"/>
                </a:highlight>
                <a:latin typeface="Algerian" panose="04020705040A02060702" pitchFamily="82" charset="0"/>
              </a:endParaRPr>
            </a:p>
          </p:txBody>
        </p:sp>
      </p:grpSp>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advAuto="0"/>
      <p:bldP spid="141" grpId="0"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By the end of this module, you should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6" name="Image" descr="Image"/>
          <p:cNvPicPr>
            <a:picLocks noChangeAspect="1"/>
          </p:cNvPicPr>
          <p:nvPr/>
        </p:nvPicPr>
        <p:blipFill>
          <a:blip r:embed="rId3"/>
          <a:stretch>
            <a:fillRect/>
          </a:stretch>
        </p:blipFill>
        <p:spPr>
          <a:xfrm>
            <a:off x="1825062" y="2269331"/>
            <a:ext cx="1080493" cy="1571626"/>
          </a:xfrm>
          <a:prstGeom prst="rect">
            <a:avLst/>
          </a:prstGeom>
          <a:ln w="12700">
            <a:miter lim="400000"/>
          </a:ln>
        </p:spPr>
      </p:pic>
      <p:sp>
        <p:nvSpPr>
          <p:cNvPr id="16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68" name="app.get('/transcripts/:id', (req, res) =&gt; {…"/>
          <p:cNvSpPr txBox="1"/>
          <p:nvPr/>
        </p:nvSpPr>
        <p:spPr>
          <a:xfrm>
            <a:off x="6711996" y="1766416"/>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sp>
        <p:nvSpPr>
          <p:cNvPr id="169" name="/transcripts/4"/>
          <p:cNvSpPr txBox="1"/>
          <p:nvPr/>
        </p:nvSpPr>
        <p:spPr>
          <a:xfrm>
            <a:off x="3353745" y="2727726"/>
            <a:ext cx="697307"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a:solidFill>
                  <a:srgbClr val="000000"/>
                </a:solidFill>
              </a:defRPr>
            </a:lvl1pPr>
          </a:lstStyle>
          <a:p>
            <a:r>
              <a:rPr sz="900"/>
              <a:t>/transcripts/4</a:t>
            </a:r>
          </a:p>
        </p:txBody>
      </p:sp>
      <p:pic>
        <p:nvPicPr>
          <p:cNvPr id="170" name="Image" descr="Image"/>
          <p:cNvPicPr>
            <a:picLocks noChangeAspect="1"/>
          </p:cNvPicPr>
          <p:nvPr/>
        </p:nvPicPr>
        <p:blipFill>
          <a:blip r:embed="rId4"/>
          <a:stretch>
            <a:fillRect/>
          </a:stretch>
        </p:blipFill>
        <p:spPr>
          <a:xfrm>
            <a:off x="3587845" y="3684404"/>
            <a:ext cx="3956051" cy="3416301"/>
          </a:xfrm>
          <a:prstGeom prst="rect">
            <a:avLst/>
          </a:prstGeom>
          <a:ln w="12700">
            <a:miter lim="400000"/>
          </a:ln>
        </p:spPr>
      </p:pic>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a:bodyPr>
          <a:lstStyle/>
          <a:p>
            <a:r>
              <a:rPr lang="en-US" sz="3600" dirty="0"/>
              <a:t>Example: Cross-site scripting (XSS)</a:t>
            </a:r>
          </a:p>
        </p:txBody>
      </p:sp>
      <p:sp>
        <p:nvSpPr>
          <p:cNvPr id="2" name="Frontend">
            <a:extLst>
              <a:ext uri="{FF2B5EF4-FFF2-40B4-BE49-F238E27FC236}">
                <a16:creationId xmlns:a16="http://schemas.microsoft.com/office/drawing/2014/main" id="{50E9348C-60F3-721F-3323-DB06F67F58C2}"/>
              </a:ext>
            </a:extLst>
          </p:cNvPr>
          <p:cNvSpPr/>
          <p:nvPr/>
        </p:nvSpPr>
        <p:spPr>
          <a:xfrm>
            <a:off x="4981075" y="2269331"/>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(2)</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grpSp>
        <p:nvGrpSpPr>
          <p:cNvPr id="6" name="Group 5">
            <a:extLst>
              <a:ext uri="{FF2B5EF4-FFF2-40B4-BE49-F238E27FC236}">
                <a16:creationId xmlns:a16="http://schemas.microsoft.com/office/drawing/2014/main" id="{44CFAB03-6DD3-7DBA-161E-DB2B0B5DB8F4}"/>
              </a:ext>
            </a:extLst>
          </p:cNvPr>
          <p:cNvGrpSpPr/>
          <p:nvPr/>
        </p:nvGrpSpPr>
        <p:grpSpPr>
          <a:xfrm>
            <a:off x="2725101" y="3350191"/>
            <a:ext cx="8010033" cy="3533407"/>
            <a:chOff x="2725101" y="3350191"/>
            <a:chExt cx="8010033" cy="3533407"/>
          </a:xfrm>
        </p:grpSpPr>
        <p:sp>
          <p:nvSpPr>
            <p:cNvPr id="194" name="Callout"/>
            <p:cNvSpPr/>
            <p:nvPr/>
          </p:nvSpPr>
          <p:spPr>
            <a:xfrm>
              <a:off x="2725101" y="3350191"/>
              <a:ext cx="7698207" cy="3523660"/>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3036927" y="4323923"/>
              <a:ext cx="7698207" cy="2559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  &lt;</a:t>
              </a:r>
              <a:r>
                <a:rPr sz="1400" b="1" dirty="0">
                  <a:solidFill>
                    <a:srgbClr val="011480"/>
                  </a:solidFill>
                  <a:latin typeface="Consolas" panose="020B0609020204030204" pitchFamily="49" charset="0"/>
                </a:rPr>
                <a:t>script </a:t>
              </a:r>
              <a:r>
                <a:rPr sz="1400" b="1" dirty="0">
                  <a:solidFill>
                    <a:srgbClr val="0432FF"/>
                  </a:solidFill>
                  <a:latin typeface="Consolas" panose="020B0609020204030204" pitchFamily="49" charset="0"/>
                </a:rPr>
                <a:t>language</a:t>
              </a:r>
              <a:r>
                <a:rPr sz="1400" b="1" dirty="0">
                  <a:solidFill>
                    <a:srgbClr val="018001"/>
                  </a:solidFill>
                  <a:latin typeface="Consolas" panose="020B0609020204030204" pitchFamily="49" charset="0"/>
                </a:rPr>
                <a:t>=“</a:t>
              </a:r>
              <a:r>
                <a:rPr sz="1400" b="1" dirty="0" err="1">
                  <a:solidFill>
                    <a:srgbClr val="018001"/>
                  </a:solidFill>
                  <a:latin typeface="Consolas" panose="020B0609020204030204" pitchFamily="49" charset="0"/>
                </a:rPr>
                <a:t>javascript</a:t>
              </a:r>
              <a:r>
                <a:rPr sz="1400" b="1" dirty="0">
                  <a:solidFill>
                    <a:srgbClr val="018001"/>
                  </a:solidFill>
                  <a:latin typeface="Consolas" panose="020B0609020204030204" pitchFamily="49" charset="0"/>
                </a:rPr>
                <a: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err="1">
                  <a:latin typeface="Consolas" panose="020B0609020204030204" pitchFamily="49" charset="0"/>
                </a:rPr>
                <a:t>document.getRootNode</a:t>
              </a:r>
              <a:r>
                <a:rPr sz="1400" dirty="0">
                  <a:latin typeface="Consolas" panose="020B0609020204030204" pitchFamily="49" charset="0"/>
                </a:rPr>
                <a:t>().</a:t>
              </a:r>
              <a:r>
                <a:rPr sz="1400" dirty="0" err="1">
                  <a:latin typeface="Consolas" panose="020B0609020204030204" pitchFamily="49" charset="0"/>
                </a:rPr>
                <a:t>body.innerHTML</a:t>
              </a:r>
              <a:r>
                <a:rPr sz="1400" dirty="0">
                  <a:latin typeface="Consolas" panose="020B0609020204030204" pitchFamily="49" charset="0"/>
                </a:rPr>
                <a: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h1</a:t>
              </a:r>
              <a:r>
                <a:rPr sz="1400" dirty="0">
                  <a:latin typeface="Consolas" panose="020B0609020204030204" pitchFamily="49" charset="0"/>
                </a:rPr>
                <a:t>&gt;Congratulations!&lt;/</a:t>
              </a:r>
              <a:r>
                <a:rPr sz="1400" b="1" dirty="0">
                  <a:solidFill>
                    <a:srgbClr val="011480"/>
                  </a:solidFill>
                  <a:latin typeface="Consolas" panose="020B0609020204030204" pitchFamily="49" charset="0"/>
                </a:rPr>
                <a:t>h1</a:t>
              </a:r>
              <a:r>
                <a:rPr sz="1400" dirty="0">
                  <a:latin typeface="Consolas" panose="020B0609020204030204" pitchFamily="49" charset="0"/>
                </a:rPr>
                <a:t>&gt;You are the 1000th visitor to the transcript site! You have been selected to receive a free iPad. To claim your prize &lt;</a:t>
              </a:r>
              <a:r>
                <a:rPr sz="1400" b="1" dirty="0">
                  <a:solidFill>
                    <a:srgbClr val="011480"/>
                  </a:solidFill>
                  <a:latin typeface="Consolas" panose="020B0609020204030204" pitchFamily="49" charset="0"/>
                </a:rPr>
                <a:t>a </a:t>
              </a:r>
              <a:r>
                <a:rPr sz="1400" b="1" dirty="0" err="1">
                  <a:solidFill>
                    <a:srgbClr val="0432FF"/>
                  </a:solidFill>
                  <a:latin typeface="Consolas" panose="020B0609020204030204" pitchFamily="49" charset="0"/>
                </a:rPr>
                <a:t>href</a:t>
              </a:r>
              <a:r>
                <a:rPr sz="1400" b="1" dirty="0">
                  <a:solidFill>
                    <a:srgbClr val="018001"/>
                  </a:solidFill>
                  <a:latin typeface="Consolas" panose="020B0609020204030204" pitchFamily="49" charset="0"/>
                </a:rPr>
                <a:t>="https://www.youtube.com/watch?v=DLzxrzFCyOs"</a:t>
              </a:r>
              <a:r>
                <a:rPr sz="1400" dirty="0">
                  <a:latin typeface="Consolas" panose="020B0609020204030204" pitchFamily="49" charset="0"/>
                </a:rPr>
                <a:t>&gt;click here!&lt;/</a:t>
              </a:r>
              <a:r>
                <a:rPr sz="1400" b="1" dirty="0">
                  <a:solidFill>
                    <a:srgbClr val="011480"/>
                  </a:solidFill>
                  <a:latin typeface="Consolas" panose="020B0609020204030204" pitchFamily="49" charset="0"/>
                </a:rPr>
                <a:t>a</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1400" dirty="0">
                  <a:latin typeface="Consolas" panose="020B0609020204030204" pitchFamily="49" charset="0"/>
                </a:rPr>
                <a:t>&lt;/</a:t>
              </a:r>
              <a:r>
                <a:rPr sz="1400" b="1" dirty="0">
                  <a:solidFill>
                    <a:srgbClr val="011480"/>
                  </a:solidFill>
                  <a:latin typeface="Consolas" panose="020B0609020204030204" pitchFamily="49" charset="0"/>
                </a:rPr>
                <a:t>script</a:t>
              </a:r>
              <a:r>
                <a:rPr sz="14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gr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a:bodyPr>
          <a:lstStyle/>
          <a:p>
            <a:r>
              <a:rPr lang="en-US" sz="3600" dirty="0"/>
              <a:t>Example: Cross-site scripting (3) </a:t>
            </a:r>
            <a:endParaRPr sz="3600" dirty="0"/>
          </a:p>
        </p:txBody>
      </p:sp>
      <p:sp>
        <p:nvSpPr>
          <p:cNvPr id="187" name="Line"/>
          <p:cNvSpPr/>
          <p:nvPr/>
        </p:nvSpPr>
        <p:spPr>
          <a:xfrm>
            <a:off x="3036927" y="3055143"/>
            <a:ext cx="1599549"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88" name="/transcripts/%3Ch1%3e…"/>
          <p:cNvSpPr txBox="1"/>
          <p:nvPr/>
        </p:nvSpPr>
        <p:spPr>
          <a:xfrm>
            <a:off x="2902108" y="2727726"/>
            <a:ext cx="1235916" cy="1897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solidFill>
                  <a:srgbClr val="000000"/>
                </a:solidFill>
                <a:hlinkClick r:id="rId3"/>
              </a:defRPr>
            </a:lvl1pPr>
          </a:lstStyle>
          <a:p>
            <a:pPr>
              <a:defRPr u="none"/>
            </a:pPr>
            <a:r>
              <a:rPr sz="900" dirty="0"/>
              <a:t>/transcripts/%3Ch1%3e…</a:t>
            </a:r>
          </a:p>
        </p:txBody>
      </p:sp>
      <p:sp>
        <p:nvSpPr>
          <p:cNvPr id="189" name="Rectangle"/>
          <p:cNvSpPr/>
          <p:nvPr/>
        </p:nvSpPr>
        <p:spPr>
          <a:xfrm>
            <a:off x="7482171" y="2091823"/>
            <a:ext cx="1723726"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0" name="Rectangle"/>
          <p:cNvSpPr/>
          <p:nvPr/>
        </p:nvSpPr>
        <p:spPr>
          <a:xfrm>
            <a:off x="7072159" y="2669868"/>
            <a:ext cx="4886107" cy="230683"/>
          </a:xfrm>
          <a:prstGeom prst="rect">
            <a:avLst/>
          </a:prstGeom>
          <a:solidFill>
            <a:schemeClr val="accent4">
              <a:hueOff val="348544"/>
              <a:lumOff val="7139"/>
            </a:schemeClr>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1" name="app.get('/transcripts/:id', (req, res) =&gt; {…"/>
          <p:cNvSpPr txBox="1"/>
          <p:nvPr/>
        </p:nvSpPr>
        <p:spPr>
          <a:xfrm>
            <a:off x="6711996" y="1701579"/>
            <a:ext cx="4964501" cy="216726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defTabSz="228600">
              <a:defRPr sz="2500" b="1">
                <a:solidFill>
                  <a:srgbClr val="018001"/>
                </a:solidFill>
                <a:latin typeface="Courier"/>
                <a:ea typeface="Courier"/>
                <a:cs typeface="Courier"/>
                <a:sym typeface="Courier"/>
              </a:defRPr>
            </a:pPr>
            <a:r>
              <a:rPr sz="1250" dirty="0" err="1">
                <a:solidFill>
                  <a:srgbClr val="000000"/>
                </a:solidFill>
                <a:latin typeface="Consolas" panose="020B0609020204030204" pitchFamily="49" charset="0"/>
              </a:rPr>
              <a:t>app.</a:t>
            </a:r>
            <a:r>
              <a:rPr sz="1250" dirty="0" err="1">
                <a:solidFill>
                  <a:srgbClr val="66187A"/>
                </a:solidFill>
                <a:latin typeface="Consolas" panose="020B0609020204030204" pitchFamily="49" charset="0"/>
              </a:rPr>
              <a:t>get</a:t>
            </a:r>
            <a:r>
              <a:rPr sz="1250" dirty="0">
                <a:solidFill>
                  <a:srgbClr val="000000"/>
                </a:solidFill>
                <a:latin typeface="Consolas" panose="020B0609020204030204" pitchFamily="49" charset="0"/>
              </a:rPr>
              <a:t>(</a:t>
            </a:r>
            <a:r>
              <a:rPr sz="1250" dirty="0">
                <a:latin typeface="Consolas" panose="020B0609020204030204" pitchFamily="49" charset="0"/>
              </a:rPr>
              <a:t>'/transcripts/:id'</a:t>
            </a:r>
            <a:r>
              <a:rPr sz="1250" dirty="0">
                <a:solidFill>
                  <a:srgbClr val="000000"/>
                </a:solidFill>
                <a:latin typeface="Consolas" panose="020B0609020204030204" pitchFamily="49" charset="0"/>
              </a:rPr>
              <a:t>, (req, res) =&gt; {</a:t>
            </a:r>
          </a:p>
          <a:p>
            <a:pPr defTabSz="228600">
              <a:defRPr sz="2500" i="1">
                <a:solidFill>
                  <a:srgbClr val="808080"/>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req.params</a:t>
            </a:r>
            <a:r>
              <a:rPr sz="1250" dirty="0">
                <a:latin typeface="Consolas" panose="020B0609020204030204" pitchFamily="49" charset="0"/>
              </a:rPr>
              <a:t> to get components of the path</a:t>
            </a:r>
          </a:p>
          <a:p>
            <a:pPr defTabSz="228600">
              <a:defRPr sz="2500">
                <a:solidFill>
                  <a:srgbClr val="000000"/>
                </a:solidFill>
                <a:latin typeface="Courier"/>
                <a:ea typeface="Courier"/>
                <a:cs typeface="Courier"/>
                <a:sym typeface="Courier"/>
              </a:defRPr>
            </a:pPr>
            <a:r>
              <a:rPr sz="1250" i="1" dirty="0">
                <a:solidFill>
                  <a:srgbClr val="808080"/>
                </a:solidFill>
                <a:latin typeface="Consolas" panose="020B0609020204030204" pitchFamily="49" charset="0"/>
              </a:rPr>
              <a:t>  </a:t>
            </a:r>
            <a:r>
              <a:rPr sz="1250" b="1" dirty="0">
                <a:solidFill>
                  <a:srgbClr val="011480"/>
                </a:solidFill>
                <a:latin typeface="Consolas" panose="020B0609020204030204" pitchFamily="49" charset="0"/>
              </a:rPr>
              <a:t>const </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 = </a:t>
            </a:r>
            <a:r>
              <a:rPr sz="1250" dirty="0" err="1">
                <a:latin typeface="Consolas" panose="020B0609020204030204" pitchFamily="49" charset="0"/>
              </a:rPr>
              <a:t>req.</a:t>
            </a:r>
            <a:r>
              <a:rPr sz="1250" b="1" dirty="0" err="1">
                <a:solidFill>
                  <a:srgbClr val="66187A"/>
                </a:solidFill>
                <a:latin typeface="Consolas" panose="020B0609020204030204" pitchFamily="49" charset="0"/>
              </a:rPr>
              <a:t>params</a:t>
            </a:r>
            <a:r>
              <a:rPr sz="1250" dirty="0">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r>
              <a:rPr sz="1250" b="1" dirty="0">
                <a:solidFill>
                  <a:srgbClr val="011480"/>
                </a:solidFill>
                <a:latin typeface="Consolas" panose="020B0609020204030204" pitchFamily="49" charset="0"/>
              </a:rPr>
              <a:t>const </a:t>
            </a:r>
            <a:r>
              <a:rPr sz="1250" dirty="0" err="1">
                <a:solidFill>
                  <a:srgbClr val="458383"/>
                </a:solidFill>
                <a:latin typeface="Consolas" panose="020B0609020204030204" pitchFamily="49" charset="0"/>
              </a:rPr>
              <a:t>theTranscript</a:t>
            </a:r>
            <a:r>
              <a:rPr sz="1250" dirty="0">
                <a:solidFill>
                  <a:srgbClr val="458383"/>
                </a:solidFill>
                <a:latin typeface="Consolas" panose="020B0609020204030204" pitchFamily="49" charset="0"/>
              </a:rPr>
              <a:t> </a:t>
            </a:r>
            <a:r>
              <a:rPr sz="1250" dirty="0">
                <a:latin typeface="Consolas" panose="020B0609020204030204" pitchFamily="49" charset="0"/>
              </a:rPr>
              <a:t>= </a:t>
            </a:r>
            <a:r>
              <a:rPr sz="1250" dirty="0" err="1">
                <a:latin typeface="Consolas" panose="020B0609020204030204" pitchFamily="49" charset="0"/>
              </a:rPr>
              <a:t>db.</a:t>
            </a:r>
            <a:r>
              <a:rPr sz="1250" i="1" dirty="0" err="1">
                <a:latin typeface="Consolas" panose="020B0609020204030204" pitchFamily="49" charset="0"/>
              </a:rPr>
              <a:t>getTranscript</a:t>
            </a:r>
            <a:r>
              <a:rPr sz="1250" dirty="0">
                <a:latin typeface="Consolas" panose="020B0609020204030204" pitchFamily="49" charset="0"/>
              </a:rPr>
              <a:t>(</a:t>
            </a:r>
            <a:r>
              <a:rPr sz="1250" i="1" dirty="0" err="1">
                <a:latin typeface="Consolas" panose="020B0609020204030204" pitchFamily="49" charset="0"/>
              </a:rPr>
              <a:t>parseInt</a:t>
            </a:r>
            <a:r>
              <a:rPr sz="1250" dirty="0">
                <a:latin typeface="Consolas" panose="020B0609020204030204" pitchFamily="49" charset="0"/>
              </a:rPr>
              <a:t>(</a:t>
            </a:r>
            <a:r>
              <a:rPr sz="1250" dirty="0">
                <a:solidFill>
                  <a:srgbClr val="458383"/>
                </a:solidFill>
                <a:latin typeface="Consolas" panose="020B0609020204030204" pitchFamily="49" charset="0"/>
              </a:rPr>
              <a:t>id</a:t>
            </a:r>
            <a:r>
              <a:rPr sz="1250" dirty="0">
                <a:latin typeface="Consolas" panose="020B0609020204030204" pitchFamily="49" charset="0"/>
              </a:rPr>
              <a:t>));</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if </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latin typeface="Consolas" panose="020B0609020204030204" pitchFamily="49" charset="0"/>
              </a:rPr>
              <a:t> </a:t>
            </a:r>
            <a:r>
              <a:rPr sz="1250" dirty="0">
                <a:solidFill>
                  <a:srgbClr val="000000"/>
                </a:solidFill>
                <a:latin typeface="Consolas" panose="020B0609020204030204" pitchFamily="49" charset="0"/>
              </a:rPr>
              <a:t>=== </a:t>
            </a:r>
            <a:r>
              <a:rPr sz="1250" b="1" dirty="0">
                <a:solidFill>
                  <a:srgbClr val="011480"/>
                </a:solidFill>
                <a:latin typeface="Consolas" panose="020B0609020204030204" pitchFamily="49" charset="0"/>
              </a:rPr>
              <a:t>undefined</a:t>
            </a:r>
            <a:r>
              <a:rPr sz="1250" dirty="0">
                <a:solidFill>
                  <a:srgbClr val="000000"/>
                </a:solidFill>
                <a:latin typeface="Consolas" panose="020B0609020204030204" pitchFamily="49" charset="0"/>
              </a:rPr>
              <a:t>) {</a:t>
            </a:r>
          </a:p>
          <a:p>
            <a:pPr defTabSz="228600">
              <a:defRPr sz="2500" b="1">
                <a:solidFill>
                  <a:srgbClr val="018001"/>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404</a:t>
            </a:r>
            <a:r>
              <a:rPr sz="1250" dirty="0">
                <a:solidFill>
                  <a:srgbClr val="000000"/>
                </a:solidFill>
                <a:latin typeface="Consolas" panose="020B0609020204030204" pitchFamily="49" charset="0"/>
              </a:rPr>
              <a:t>).</a:t>
            </a:r>
            <a:r>
              <a:rPr sz="1250"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a:latin typeface="Consolas" panose="020B0609020204030204" pitchFamily="49" charset="0"/>
              </a:rPr>
              <a:t>`No student with id = </a:t>
            </a:r>
            <a:r>
              <a:rPr sz="1250" dirty="0">
                <a:solidFill>
                  <a:srgbClr val="000000"/>
                </a:solidFill>
                <a:latin typeface="Consolas" panose="020B0609020204030204" pitchFamily="49" charset="0"/>
              </a:rPr>
              <a:t>${</a:t>
            </a:r>
            <a:r>
              <a:rPr sz="1250" dirty="0">
                <a:solidFill>
                  <a:srgbClr val="458383"/>
                </a:solidFill>
                <a:latin typeface="Consolas" panose="020B0609020204030204" pitchFamily="49" charset="0"/>
              </a:rPr>
              <a:t>id</a:t>
            </a:r>
            <a:r>
              <a:rPr sz="1250" dirty="0">
                <a:solidFill>
                  <a:srgbClr val="000000"/>
                </a:solidFill>
                <a:latin typeface="Consolas" panose="020B0609020204030204" pitchFamily="49" charset="0"/>
              </a:rPr>
              <a:t>}</a:t>
            </a:r>
            <a:r>
              <a:rPr sz="1250" dirty="0">
                <a:latin typeface="Consolas" panose="020B0609020204030204" pitchFamily="49" charset="0"/>
              </a:rPr>
              <a: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458383"/>
                </a:solidFill>
                <a:latin typeface="Courier"/>
                <a:ea typeface="Courier"/>
                <a:cs typeface="Courier"/>
                <a:sym typeface="Courier"/>
              </a:defRPr>
            </a:pPr>
            <a:r>
              <a:rPr sz="1250" dirty="0">
                <a:solidFill>
                  <a:srgbClr val="000000"/>
                </a:solidFill>
                <a:latin typeface="Consolas" panose="020B0609020204030204" pitchFamily="49" charset="0"/>
              </a:rPr>
              <a:t>    </a:t>
            </a:r>
            <a:r>
              <a:rPr sz="1250" dirty="0" err="1">
                <a:solidFill>
                  <a:srgbClr val="000000"/>
                </a:solidFill>
                <a:latin typeface="Consolas" panose="020B0609020204030204" pitchFamily="49" charset="0"/>
              </a:rPr>
              <a:t>res.</a:t>
            </a:r>
            <a:r>
              <a:rPr sz="1250" dirty="0" err="1">
                <a:solidFill>
                  <a:srgbClr val="7A7A43"/>
                </a:solidFill>
                <a:latin typeface="Consolas" panose="020B0609020204030204" pitchFamily="49" charset="0"/>
              </a:rPr>
              <a:t>status</a:t>
            </a:r>
            <a:r>
              <a:rPr sz="1250" dirty="0">
                <a:solidFill>
                  <a:srgbClr val="000000"/>
                </a:solidFill>
                <a:latin typeface="Consolas" panose="020B0609020204030204" pitchFamily="49" charset="0"/>
              </a:rPr>
              <a:t>(</a:t>
            </a:r>
            <a:r>
              <a:rPr sz="1250" dirty="0">
                <a:solidFill>
                  <a:srgbClr val="0432FF"/>
                </a:solidFill>
                <a:latin typeface="Consolas" panose="020B0609020204030204" pitchFamily="49" charset="0"/>
              </a:rPr>
              <a:t>200</a:t>
            </a:r>
            <a:r>
              <a:rPr sz="1250" dirty="0">
                <a:solidFill>
                  <a:srgbClr val="000000"/>
                </a:solidFill>
                <a:latin typeface="Consolas" panose="020B0609020204030204" pitchFamily="49" charset="0"/>
              </a:rPr>
              <a:t>).</a:t>
            </a:r>
            <a:r>
              <a:rPr sz="1250" b="1" dirty="0">
                <a:solidFill>
                  <a:srgbClr val="66187A"/>
                </a:solidFill>
                <a:latin typeface="Consolas" panose="020B0609020204030204" pitchFamily="49" charset="0"/>
              </a:rPr>
              <a:t>send</a:t>
            </a:r>
            <a:r>
              <a:rPr sz="1250" dirty="0">
                <a:solidFill>
                  <a:srgbClr val="000000"/>
                </a:solidFill>
                <a:latin typeface="Consolas" panose="020B0609020204030204" pitchFamily="49" charset="0"/>
              </a:rPr>
              <a:t>(</a:t>
            </a:r>
            <a:r>
              <a:rPr sz="1250" dirty="0" err="1">
                <a:latin typeface="Consolas" panose="020B0609020204030204" pitchFamily="49" charset="0"/>
              </a:rPr>
              <a:t>theTranscript</a:t>
            </a:r>
            <a:r>
              <a:rPr sz="1250" dirty="0">
                <a:solidFill>
                  <a:srgbClr val="000000"/>
                </a:solidFill>
                <a:latin typeface="Consolas" panose="020B0609020204030204" pitchFamily="49" charset="0"/>
              </a:rPr>
              <a:t>);</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  }</a:t>
            </a:r>
          </a:p>
          <a:p>
            <a:pPr defTabSz="228600">
              <a:defRPr sz="2500">
                <a:solidFill>
                  <a:srgbClr val="000000"/>
                </a:solidFill>
                <a:latin typeface="Courier"/>
                <a:ea typeface="Courier"/>
                <a:cs typeface="Courier"/>
                <a:sym typeface="Courier"/>
              </a:defRPr>
            </a:pPr>
            <a:r>
              <a:rPr sz="1250" dirty="0">
                <a:latin typeface="Consolas" panose="020B0609020204030204" pitchFamily="49" charset="0"/>
              </a:rPr>
              <a:t>});</a:t>
            </a:r>
          </a:p>
        </p:txBody>
      </p:sp>
      <p:pic>
        <p:nvPicPr>
          <p:cNvPr id="192" name="Image" descr="Image"/>
          <p:cNvPicPr>
            <a:picLocks noChangeAspect="1"/>
          </p:cNvPicPr>
          <p:nvPr/>
        </p:nvPicPr>
        <p:blipFill>
          <a:blip r:embed="rId4"/>
          <a:stretch>
            <a:fillRect/>
          </a:stretch>
        </p:blipFill>
        <p:spPr>
          <a:xfrm>
            <a:off x="826135" y="3789246"/>
            <a:ext cx="3956051" cy="3416301"/>
          </a:xfrm>
          <a:prstGeom prst="rect">
            <a:avLst/>
          </a:prstGeom>
          <a:ln w="12700">
            <a:miter lim="400000"/>
          </a:ln>
        </p:spPr>
      </p:pic>
      <p:pic>
        <p:nvPicPr>
          <p:cNvPr id="193" name="Image" descr="Image"/>
          <p:cNvPicPr>
            <a:picLocks noChangeAspect="1"/>
          </p:cNvPicPr>
          <p:nvPr/>
        </p:nvPicPr>
        <p:blipFill>
          <a:blip r:embed="rId5"/>
          <a:stretch>
            <a:fillRect/>
          </a:stretch>
        </p:blipFill>
        <p:spPr>
          <a:xfrm>
            <a:off x="4392295" y="3789246"/>
            <a:ext cx="3956051" cy="3416301"/>
          </a:xfrm>
          <a:prstGeom prst="rect">
            <a:avLst/>
          </a:prstGeom>
          <a:ln w="12700">
            <a:miter lim="400000"/>
          </a:ln>
        </p:spPr>
      </p:pic>
      <p:sp>
        <p:nvSpPr>
          <p:cNvPr id="194" name="Callout"/>
          <p:cNvSpPr/>
          <p:nvPr/>
        </p:nvSpPr>
        <p:spPr>
          <a:xfrm>
            <a:off x="8097151" y="2459199"/>
            <a:ext cx="3956051" cy="3873323"/>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Helvetica" panose="020B0604020202020204" pitchFamily="34" charset="0"/>
              <a:cs typeface="Helvetica" panose="020B0604020202020204" pitchFamily="34" charset="0"/>
            </a:endParaRPr>
          </a:p>
        </p:txBody>
      </p:sp>
      <p:sp>
        <p:nvSpPr>
          <p:cNvPr id="195" name="&lt;h1&gt;Congratulations!&lt;/h1&gt;…"/>
          <p:cNvSpPr txBox="1"/>
          <p:nvPr/>
        </p:nvSpPr>
        <p:spPr>
          <a:xfrm>
            <a:off x="8308930" y="3929988"/>
            <a:ext cx="3623301" cy="22672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  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hlinkClick r:id="rId6"/>
              </a:rPr>
              <a:t>href</a:t>
            </a:r>
            <a:r>
              <a:rPr sz="900" b="1" dirty="0">
                <a:solidFill>
                  <a:srgbClr val="018001"/>
                </a:solidFill>
                <a:latin typeface="Consolas" panose="020B0609020204030204" pitchFamily="49" charset="0"/>
                <a:hlinkClick r:id="rId6"/>
              </a:rPr>
              <a:t>='https://www.youtube.com/watch?v=DLzxrzFCyOs'</a:t>
            </a:r>
            <a:r>
              <a:rPr sz="900" dirty="0">
                <a:latin typeface="Consolas" panose="020B0609020204030204" pitchFamily="49" charset="0"/>
                <a:hlinkClick r:id="rId6"/>
              </a:rPr>
              <a:t>&gt;click here!&lt;/</a:t>
            </a:r>
            <a:r>
              <a:rPr sz="900" b="1" dirty="0">
                <a:solidFill>
                  <a:srgbClr val="011480"/>
                </a:solidFill>
                <a:latin typeface="Consolas" panose="020B0609020204030204" pitchFamily="49" charset="0"/>
                <a:hlinkClick r:id="rId6"/>
              </a:rPr>
              <a:t>a</a:t>
            </a:r>
            <a:r>
              <a:rPr sz="900" dirty="0">
                <a:latin typeface="Consolas" panose="020B0609020204030204" pitchFamily="49" charset="0"/>
                <a:hlinkClick r:id="rId6"/>
              </a:rPr>
              <a:t>&gt;</a:t>
            </a:r>
            <a:endParaRPr sz="900" dirty="0">
              <a:latin typeface="Consolas" panose="020B0609020204030204" pitchFamily="49" charset="0"/>
            </a:endParaRPr>
          </a:p>
          <a:p>
            <a:pPr defTabSz="228600">
              <a:defRPr>
                <a:solidFill>
                  <a:srgbClr val="000000"/>
                </a:solidFill>
                <a:latin typeface="Courier"/>
                <a:ea typeface="Courier"/>
                <a:cs typeface="Courier"/>
                <a:sym typeface="Courier"/>
              </a:defRPr>
            </a:pPr>
            <a:r>
              <a:rPr sz="900" dirty="0">
                <a:latin typeface="Consolas" panose="020B0609020204030204" pitchFamily="49" charset="0"/>
              </a:rPr>
              <a:t>  &lt;</a:t>
            </a:r>
            <a:r>
              <a:rPr sz="900" b="1" dirty="0">
                <a:solidFill>
                  <a:srgbClr val="011480"/>
                </a:solidFill>
                <a:latin typeface="Consolas" panose="020B0609020204030204" pitchFamily="49" charset="0"/>
              </a:rPr>
              <a:t>script </a:t>
            </a:r>
            <a:r>
              <a:rPr sz="900" b="1" dirty="0">
                <a:solidFill>
                  <a:srgbClr val="0432FF"/>
                </a:solidFill>
                <a:latin typeface="Consolas" panose="020B0609020204030204" pitchFamily="49" charset="0"/>
              </a:rPr>
              <a:t>language</a:t>
            </a:r>
            <a:r>
              <a:rPr sz="900" b="1" dirty="0">
                <a:solidFill>
                  <a:srgbClr val="018001"/>
                </a:solidFill>
                <a:latin typeface="Consolas" panose="020B0609020204030204" pitchFamily="49" charset="0"/>
              </a:rPr>
              <a:t>=“</a:t>
            </a:r>
            <a:r>
              <a:rPr sz="900" b="1" dirty="0" err="1">
                <a:solidFill>
                  <a:srgbClr val="018001"/>
                </a:solidFill>
                <a:latin typeface="Consolas" panose="020B0609020204030204" pitchFamily="49" charset="0"/>
              </a:rPr>
              <a:t>javascript</a:t>
            </a:r>
            <a:r>
              <a:rPr sz="900" b="1" dirty="0">
                <a:solidFill>
                  <a:srgbClr val="018001"/>
                </a:solidFill>
                <a:latin typeface="Consolas" panose="020B0609020204030204" pitchFamily="49" charset="0"/>
              </a:rPr>
              <a: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err="1">
                <a:latin typeface="Consolas" panose="020B0609020204030204" pitchFamily="49" charset="0"/>
              </a:rPr>
              <a:t>document.getRootNode</a:t>
            </a:r>
            <a:r>
              <a:rPr sz="900" dirty="0">
                <a:latin typeface="Consolas" panose="020B0609020204030204" pitchFamily="49" charset="0"/>
              </a:rPr>
              <a:t>().</a:t>
            </a:r>
            <a:r>
              <a:rPr sz="900" dirty="0" err="1">
                <a:latin typeface="Consolas" panose="020B0609020204030204" pitchFamily="49" charset="0"/>
              </a:rPr>
              <a:t>body.innerHTML</a:t>
            </a:r>
            <a:r>
              <a:rPr sz="900" dirty="0">
                <a:latin typeface="Consolas" panose="020B0609020204030204" pitchFamily="49" charset="0"/>
              </a:rPr>
              <a: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h1</a:t>
            </a:r>
            <a:r>
              <a:rPr sz="900" dirty="0">
                <a:latin typeface="Consolas" panose="020B0609020204030204" pitchFamily="49" charset="0"/>
              </a:rPr>
              <a:t>&gt;Congratulations!&lt;/</a:t>
            </a:r>
            <a:r>
              <a:rPr sz="900" b="1" dirty="0">
                <a:solidFill>
                  <a:srgbClr val="011480"/>
                </a:solidFill>
                <a:latin typeface="Consolas" panose="020B0609020204030204" pitchFamily="49" charset="0"/>
              </a:rPr>
              <a:t>h1</a:t>
            </a:r>
            <a:r>
              <a:rPr sz="900" dirty="0">
                <a:latin typeface="Consolas" panose="020B0609020204030204" pitchFamily="49" charset="0"/>
              </a:rPr>
              <a:t>&gt;You are the 1000th visitor to the transcript site! You have been selected to receive a free iPad. To claim your prize &lt;</a:t>
            </a:r>
            <a:r>
              <a:rPr sz="900" b="1" dirty="0">
                <a:solidFill>
                  <a:srgbClr val="011480"/>
                </a:solidFill>
                <a:latin typeface="Consolas" panose="020B0609020204030204" pitchFamily="49" charset="0"/>
              </a:rPr>
              <a:t>a </a:t>
            </a:r>
            <a:r>
              <a:rPr sz="900" b="1" dirty="0" err="1">
                <a:solidFill>
                  <a:srgbClr val="0432FF"/>
                </a:solidFill>
                <a:latin typeface="Consolas" panose="020B0609020204030204" pitchFamily="49" charset="0"/>
              </a:rPr>
              <a:t>href</a:t>
            </a:r>
            <a:r>
              <a:rPr sz="900" b="1" dirty="0">
                <a:solidFill>
                  <a:srgbClr val="018001"/>
                </a:solidFill>
                <a:latin typeface="Consolas" panose="020B0609020204030204" pitchFamily="49" charset="0"/>
              </a:rPr>
              <a:t>="https://www.youtube.com/watch?v=DLzxrzFCyOs"</a:t>
            </a:r>
            <a:r>
              <a:rPr sz="900" dirty="0">
                <a:latin typeface="Consolas" panose="020B0609020204030204" pitchFamily="49" charset="0"/>
              </a:rPr>
              <a:t>&gt;click here!&lt;/</a:t>
            </a:r>
            <a:r>
              <a:rPr sz="900" b="1" dirty="0">
                <a:solidFill>
                  <a:srgbClr val="011480"/>
                </a:solidFill>
                <a:latin typeface="Consolas" panose="020B0609020204030204" pitchFamily="49" charset="0"/>
              </a:rPr>
              <a:t>a</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alert('You are a winner!’);</a:t>
            </a:r>
          </a:p>
          <a:p>
            <a:pPr defTabSz="228600">
              <a:defRPr>
                <a:solidFill>
                  <a:srgbClr val="000000"/>
                </a:solidFill>
                <a:latin typeface="Courier"/>
                <a:ea typeface="Courier"/>
                <a:cs typeface="Courier"/>
                <a:sym typeface="Courier"/>
              </a:defRPr>
            </a:pPr>
            <a:r>
              <a:rPr sz="900" dirty="0">
                <a:latin typeface="Consolas" panose="020B0609020204030204" pitchFamily="49" charset="0"/>
              </a:rPr>
              <a:t>&lt;/</a:t>
            </a:r>
            <a:r>
              <a:rPr sz="900" b="1" dirty="0">
                <a:solidFill>
                  <a:srgbClr val="011480"/>
                </a:solidFill>
                <a:latin typeface="Consolas" panose="020B0609020204030204" pitchFamily="49" charset="0"/>
              </a:rPr>
              <a:t>script</a:t>
            </a:r>
            <a:r>
              <a:rPr sz="900" dirty="0">
                <a:latin typeface="Consolas" panose="020B0609020204030204" pitchFamily="49" charset="0"/>
              </a:rPr>
              <a:t>&gt;</a:t>
            </a:r>
          </a:p>
          <a:p>
            <a:pPr defTabSz="228600">
              <a:defRPr>
                <a:solidFill>
                  <a:srgbClr val="000000"/>
                </a:solidFill>
                <a:latin typeface="Courier"/>
                <a:ea typeface="Courier"/>
                <a:cs typeface="Courier"/>
                <a:sym typeface="Courier"/>
              </a:defRPr>
            </a:pPr>
            <a:endParaRPr sz="900" dirty="0">
              <a:latin typeface="Consolas" panose="020B0609020204030204" pitchFamily="49" charset="0"/>
            </a:endParaRPr>
          </a:p>
        </p:txBody>
      </p:sp>
      <p:pic>
        <p:nvPicPr>
          <p:cNvPr id="4" name="Picture 2">
            <a:extLst>
              <a:ext uri="{FF2B5EF4-FFF2-40B4-BE49-F238E27FC236}">
                <a16:creationId xmlns:a16="http://schemas.microsoft.com/office/drawing/2014/main" id="{D269427F-4322-77C2-1F73-427F3FD547C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89735" y="2250958"/>
            <a:ext cx="1114425" cy="1538288"/>
          </a:xfrm>
          <a:prstGeom prst="rect">
            <a:avLst/>
          </a:prstGeom>
          <a:noFill/>
          <a:extLst>
            <a:ext uri="{909E8E84-426E-40DD-AFC4-6F175D3DCCD1}">
              <a14:hiddenFill xmlns:a14="http://schemas.microsoft.com/office/drawing/2010/main">
                <a:solidFill>
                  <a:srgbClr val="FFFFFF"/>
                </a:solidFill>
              </a14:hiddenFill>
            </a:ext>
          </a:extLst>
        </p:spPr>
      </p:pic>
      <p:sp>
        <p:nvSpPr>
          <p:cNvPr id="5" name="Frontend">
            <a:extLst>
              <a:ext uri="{FF2B5EF4-FFF2-40B4-BE49-F238E27FC236}">
                <a16:creationId xmlns:a16="http://schemas.microsoft.com/office/drawing/2014/main" id="{E4FE4F76-75D4-FBF5-87BC-55A885C6015B}"/>
              </a:ext>
            </a:extLst>
          </p:cNvPr>
          <p:cNvSpPr/>
          <p:nvPr/>
        </p:nvSpPr>
        <p:spPr>
          <a:xfrm>
            <a:off x="4936887" y="2169418"/>
            <a:ext cx="1499526" cy="1496207"/>
          </a:xfrm>
          <a:prstGeom prst="rect">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Trusted Server</a:t>
            </a:r>
            <a:endParaRPr sz="2400" dirty="0">
              <a:latin typeface="Helvetica" panose="020B0604020202020204" pitchFamily="34" charset="0"/>
              <a:cs typeface="Helvetica" panose="020B0604020202020204" pitchFamily="34" charset="0"/>
            </a:endParaRPr>
          </a:p>
        </p:txBody>
      </p:sp>
      <p:grpSp>
        <p:nvGrpSpPr>
          <p:cNvPr id="2" name="Group 1">
            <a:extLst>
              <a:ext uri="{FF2B5EF4-FFF2-40B4-BE49-F238E27FC236}">
                <a16:creationId xmlns:a16="http://schemas.microsoft.com/office/drawing/2014/main" id="{FB668366-D1D5-3D7B-EE40-7D947C9B1DDE}"/>
              </a:ext>
            </a:extLst>
          </p:cNvPr>
          <p:cNvGrpSpPr/>
          <p:nvPr/>
        </p:nvGrpSpPr>
        <p:grpSpPr>
          <a:xfrm>
            <a:off x="5570855" y="1917590"/>
            <a:ext cx="6092456" cy="4654530"/>
            <a:chOff x="3873778" y="1524238"/>
            <a:chExt cx="6092456" cy="4654530"/>
          </a:xfrm>
        </p:grpSpPr>
        <p:pic>
          <p:nvPicPr>
            <p:cNvPr id="3" name="Picture 2" descr="Graphical user interface">
              <a:extLst>
                <a:ext uri="{FF2B5EF4-FFF2-40B4-BE49-F238E27FC236}">
                  <a16:creationId xmlns:a16="http://schemas.microsoft.com/office/drawing/2014/main" id="{CFFB11E9-5008-A81F-D916-E2E8E03D752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873778" y="1524238"/>
              <a:ext cx="4444444" cy="3809524"/>
            </a:xfrm>
            <a:prstGeom prst="rect">
              <a:avLst/>
            </a:prstGeom>
          </p:spPr>
        </p:pic>
        <p:sp>
          <p:nvSpPr>
            <p:cNvPr id="6" name="TextBox 5">
              <a:extLst>
                <a:ext uri="{FF2B5EF4-FFF2-40B4-BE49-F238E27FC236}">
                  <a16:creationId xmlns:a16="http://schemas.microsoft.com/office/drawing/2014/main" id="{9BEB13BF-5D3D-D4FC-D3A8-DCC0234BAA79}"/>
                </a:ext>
              </a:extLst>
            </p:cNvPr>
            <p:cNvSpPr txBox="1"/>
            <p:nvPr/>
          </p:nvSpPr>
          <p:spPr>
            <a:xfrm>
              <a:off x="3873778" y="5532437"/>
              <a:ext cx="6092456"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tx1"/>
                  </a:solidFill>
                </a:rPr>
                <a:t>By Never </a:t>
              </a:r>
              <a:r>
                <a:rPr lang="en-US" dirty="0" err="1">
                  <a:solidFill>
                    <a:schemeClr val="tx1"/>
                  </a:solidFill>
                </a:rPr>
                <a:t>Gonna</a:t>
              </a:r>
              <a:r>
                <a:rPr lang="en-US" dirty="0">
                  <a:solidFill>
                    <a:schemeClr val="tx1"/>
                  </a:solidFill>
                </a:rPr>
                <a:t> Give You Up music video., Fair use, https://en.wikipedia.org/w/index.php?curid=22192466</a:t>
              </a:r>
            </a:p>
          </p:txBody>
        </p:sp>
      </p:grpSp>
    </p:spTree>
    <p:extLst>
      <p:ext uri="{BB962C8B-B14F-4D97-AF65-F5344CB8AC3E}">
        <p14:creationId xmlns:p14="http://schemas.microsoft.com/office/powerpoint/2010/main" val="165513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A code injection attack (in Apache struts) cost Equifax $1.4 Billion</a:t>
            </a:r>
            <a:endParaRPr sz="3600" dirty="0"/>
          </a:p>
        </p:txBody>
      </p:sp>
      <p:pic>
        <p:nvPicPr>
          <p:cNvPr id="200" name="Image" descr="Image"/>
          <p:cNvPicPr>
            <a:picLocks noChangeAspect="1"/>
          </p:cNvPicPr>
          <p:nvPr/>
        </p:nvPicPr>
        <p:blipFill>
          <a:blip r:embed="rId3"/>
          <a:stretch>
            <a:fillRect/>
          </a:stretch>
        </p:blipFill>
        <p:spPr>
          <a:xfrm>
            <a:off x="1025525" y="2029826"/>
            <a:ext cx="10140950" cy="29083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7145139" y="3639542"/>
            <a:ext cx="4692651" cy="1193801"/>
          </a:xfrm>
          <a:prstGeom prst="rect">
            <a:avLst/>
          </a:prstGeom>
          <a:ln w="12700">
            <a:solidFill>
              <a:schemeClr val="tx1"/>
            </a:solidFill>
            <a:miter lim="400000"/>
          </a:ln>
        </p:spPr>
      </p:pic>
      <p:sp>
        <p:nvSpPr>
          <p:cNvPr id="202" name="CVE-2017-5638 Detail…"/>
          <p:cNvSpPr txBox="1"/>
          <p:nvPr/>
        </p:nvSpPr>
        <p:spPr>
          <a:xfrm>
            <a:off x="1701667" y="4719497"/>
            <a:ext cx="8788666" cy="1580241"/>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sz="2300" dirty="0">
                <a:latin typeface="Helvetica" panose="020B0604020202020204" pitchFamily="34" charset="0"/>
                <a:cs typeface="Helvetica" panose="020B0604020202020204" pitchFamily="34" charset="0"/>
              </a:rPr>
              <a:t>CVE-2017-5638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sz="1100" dirty="0">
                <a:latin typeface="Helvetica" panose="020B0604020202020204" pitchFamily="34" charset="0"/>
                <a:cs typeface="Helvetica" panose="020B0604020202020204" pitchFamily="34" charset="0"/>
              </a:rPr>
              <a:t>The Jakarta Multipart parser in Apache Struts 2 2.3.x before 2.3.32 and 2.5.x before 2.5.10.1 has incorrect exception handling and error-message generation during file-upload attempts, which allows remote attackers to </a:t>
            </a:r>
            <a:r>
              <a:rPr sz="1600" b="1" dirty="0">
                <a:latin typeface="Helvetica" panose="020B0604020202020204" pitchFamily="34" charset="0"/>
                <a:cs typeface="Helvetica" panose="020B0604020202020204" pitchFamily="34" charset="0"/>
              </a:rPr>
              <a:t>execute arbitrary commands via a crafted Content-Type, Content-Disposition, or Content-Length HTTP header</a:t>
            </a:r>
            <a:r>
              <a:rPr sz="1100" dirty="0">
                <a:latin typeface="Helvetica" panose="020B0604020202020204" pitchFamily="34" charset="0"/>
                <a:cs typeface="Helvetica" panose="020B0604020202020204" pitchFamily="34" charset="0"/>
              </a:rPr>
              <a:t>, as exploited in the wild in March 2017 with a Content-Type header containing a #cmd= string.</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a:bodyPr>
          <a:lstStyle/>
          <a:p>
            <a:r>
              <a:rPr lang="en-US" sz="3600" dirty="0"/>
              <a:t>The Log4J code injection vulnerability compromised many networks in 2021</a:t>
            </a:r>
            <a:endParaRPr sz="3600"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6188075" y="1853203"/>
            <a:ext cx="5810250" cy="511175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6096000" y="6627168"/>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https://duo.com/decipher/apt41-compromised-six-state-government-networks</a:t>
            </a:r>
            <a:endParaRPr lang="en-US" sz="900"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482600" y="2127250"/>
            <a:ext cx="3454400" cy="39751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6501284"/>
            <a:ext cx="6096000"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6"/>
              </a:rPr>
              <a:t>https://thehackernews.com/2021/12/extremely-critical-log4j-vulnerability.html</a:t>
            </a:r>
            <a:endParaRPr lang="en-US" sz="900" dirty="0"/>
          </a:p>
        </p:txBody>
      </p:sp>
      <p:sp>
        <p:nvSpPr>
          <p:cNvPr id="202" name="CVE-2017-5638 Detail…"/>
          <p:cNvSpPr txBox="1"/>
          <p:nvPr/>
        </p:nvSpPr>
        <p:spPr>
          <a:xfrm>
            <a:off x="1714367" y="3677810"/>
            <a:ext cx="8788666" cy="2165016"/>
          </a:xfrm>
          <a:prstGeom prst="rect">
            <a:avLst/>
          </a:prstGeom>
          <a:solidFill>
            <a:srgbClr val="FFFFFF"/>
          </a:solidFill>
          <a:ln w="127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p>
            <a:pPr defTabSz="321469">
              <a:defRPr sz="4600" b="1">
                <a:solidFill>
                  <a:srgbClr val="333333"/>
                </a:solidFill>
                <a:latin typeface="Avenir Next Regular"/>
                <a:ea typeface="Avenir Next Regular"/>
                <a:cs typeface="Avenir Next Regular"/>
                <a:sym typeface="Avenir Next Regular"/>
              </a:defRPr>
            </a:pPr>
            <a:r>
              <a:rPr lang="en-US" sz="2300" dirty="0">
                <a:latin typeface="Helvetica" panose="020B0604020202020204" pitchFamily="34" charset="0"/>
                <a:cs typeface="Helvetica" panose="020B0604020202020204" pitchFamily="34" charset="0"/>
              </a:rPr>
              <a:t>CVE-2021-44228 Detail</a:t>
            </a:r>
          </a:p>
          <a:p>
            <a:pPr defTabSz="321469">
              <a:defRPr sz="4200" b="1">
                <a:solidFill>
                  <a:srgbClr val="333333"/>
                </a:solidFill>
                <a:latin typeface="Avenir Next Regular"/>
                <a:ea typeface="Avenir Next Regular"/>
                <a:cs typeface="Avenir Next Regular"/>
                <a:sym typeface="Avenir Next Regular"/>
              </a:defRPr>
            </a:pPr>
            <a:r>
              <a:rPr sz="2100" dirty="0">
                <a:latin typeface="Helvetica" panose="020B0604020202020204" pitchFamily="34" charset="0"/>
                <a:cs typeface="Helvetica" panose="020B0604020202020204" pitchFamily="34" charset="0"/>
              </a:rPr>
              <a:t>Current Description</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1600" b="1" dirty="0">
                <a:latin typeface="Helvetica" panose="020B0604020202020204" pitchFamily="34" charset="0"/>
                <a:cs typeface="Helvetica" panose="020B0604020202020204" pitchFamily="34" charset="0"/>
                <a:sym typeface="Avenir Next Regular"/>
              </a:rPr>
              <a:t>endpoints. An attacker who can control log messages or log message parameters can execute arbitrary code loaded from LDAP servers when message lookup substitution is enabled</a:t>
            </a:r>
            <a:r>
              <a:rPr lang="en-US" sz="1100" dirty="0">
                <a:latin typeface="Helvetica" panose="020B0604020202020204" pitchFamily="34" charset="0"/>
                <a:cs typeface="Helvetica" panose="020B0604020202020204" pitchFamily="34" charset="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defTabSz="321469">
              <a:defRPr sz="2200">
                <a:solidFill>
                  <a:srgbClr val="333333"/>
                </a:solidFill>
                <a:latin typeface="Avenir Next Regular"/>
                <a:ea typeface="Avenir Next Regular"/>
                <a:cs typeface="Avenir Next Regular"/>
                <a:sym typeface="Avenir Next Regular"/>
              </a:defRPr>
            </a:pPr>
            <a:r>
              <a:rPr lang="en-US" sz="1100" dirty="0">
                <a:latin typeface="Helvetica" panose="020B0604020202020204" pitchFamily="34" charset="0"/>
                <a:cs typeface="Helvetica" panose="020B0604020202020204" pitchFamily="34" charset="0"/>
                <a:hlinkClick r:id="rId7"/>
              </a:rPr>
              <a:t>https://nvd.nist.gov/vuln/detail/CVE-2021-44228</a:t>
            </a:r>
            <a:r>
              <a:rPr lang="en-US" sz="1100" dirty="0">
                <a:latin typeface="Helvetica" panose="020B0604020202020204" pitchFamily="34" charset="0"/>
                <a:cs typeface="Helvetica" panose="020B0604020202020204" pitchFamily="34" charset="0"/>
              </a:rPr>
              <a:t> </a:t>
            </a:r>
            <a:endParaRPr sz="11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416136539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Mitigating against code injection attacks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idx="1"/>
          </p:nvPr>
        </p:nvSpPr>
        <p:spPr/>
        <p:txBody>
          <a:bodyPr>
            <a:normAutofit fontScale="92500" lnSpcReduction="10000"/>
          </a:bodyPr>
          <a:lstStyle/>
          <a:p>
            <a:r>
              <a:rPr lang="en-US" dirty="0"/>
              <a:t>Use tools like TSOA to automatically generate safe code.</a:t>
            </a:r>
          </a:p>
          <a:p>
            <a:r>
              <a:rPr lang="en-US" dirty="0"/>
              <a:t>Manually sanitize inputs to prevent them from being executable</a:t>
            </a:r>
          </a:p>
          <a:p>
            <a:r>
              <a:rPr lang="en-US" dirty="0"/>
              <a:t>Avoid unsafe query languages (e.g. SQL, LDAP, language-specific languages like OGNL in java).  Use “safe” subsets instead. </a:t>
            </a:r>
          </a:p>
          <a:p>
            <a:r>
              <a:rPr lang="en-US" dirty="0"/>
              <a:t>Avoid use of languages (like C or C++) that allow code to construct arbitrary pointers or write beyond a valid array index</a:t>
            </a:r>
          </a:p>
          <a:p>
            <a:r>
              <a:rPr lang="en-US" dirty="0"/>
              <a:t>eval() in JS – executes a string as JS code</a:t>
            </a:r>
          </a:p>
          <a:p>
            <a:pPr lvl="1"/>
            <a:endParaRPr lang="en-US" dirty="0"/>
          </a:p>
          <a:p>
            <a:pPr lvl="1"/>
            <a:endParaRPr lang="en-US" dirty="0"/>
          </a:p>
        </p:txBody>
      </p:sp>
    </p:spTree>
    <p:extLst>
      <p:ext uri="{BB962C8B-B14F-4D97-AF65-F5344CB8AC3E}">
        <p14:creationId xmlns:p14="http://schemas.microsoft.com/office/powerpoint/2010/main" val="29717724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377E17-643C-D871-8717-165727D94D89}"/>
              </a:ext>
            </a:extLst>
          </p:cNvPr>
          <p:cNvSpPr>
            <a:spLocks noGrp="1"/>
          </p:cNvSpPr>
          <p:nvPr>
            <p:ph type="title"/>
          </p:nvPr>
        </p:nvSpPr>
        <p:spPr/>
        <p:txBody>
          <a:bodyPr/>
          <a:lstStyle/>
          <a:p>
            <a:r>
              <a:rPr lang="en-US" dirty="0"/>
              <a:t>Vulnerability 3: Bad Authentication</a:t>
            </a:r>
          </a:p>
        </p:txBody>
      </p:sp>
      <p:sp>
        <p:nvSpPr>
          <p:cNvPr id="16" name="Content Placeholder 15">
            <a:extLst>
              <a:ext uri="{FF2B5EF4-FFF2-40B4-BE49-F238E27FC236}">
                <a16:creationId xmlns:a16="http://schemas.microsoft.com/office/drawing/2014/main" id="{01B37589-75C1-E176-6328-3D3268FF90A8}"/>
              </a:ext>
            </a:extLst>
          </p:cNvPr>
          <p:cNvSpPr>
            <a:spLocks noGrp="1"/>
          </p:cNvSpPr>
          <p:nvPr>
            <p:ph idx="1"/>
          </p:nvPr>
        </p:nvSpPr>
        <p:spPr>
          <a:xfrm>
            <a:off x="1072978" y="4895554"/>
            <a:ext cx="7887346" cy="1962446"/>
          </a:xfrm>
        </p:spPr>
        <p:txBody>
          <a:bodyPr/>
          <a:lstStyle/>
          <a:p>
            <a:r>
              <a:rPr lang="en-US" dirty="0"/>
              <a:t>How does Amazon know that this request is coming from </a:t>
            </a:r>
            <a:r>
              <a:rPr lang="en-US" sz="2800" dirty="0">
                <a:latin typeface="Helvetica" panose="020B0604020202020204" pitchFamily="34" charset="0"/>
                <a:cs typeface="Helvetica" panose="020B0604020202020204" pitchFamily="34" charset="0"/>
              </a:rPr>
              <a:t>Avery</a:t>
            </a:r>
            <a:r>
              <a:rPr lang="en-US" dirty="0"/>
              <a:t>?</a:t>
            </a:r>
          </a:p>
          <a:p>
            <a:r>
              <a:rPr lang="en-US" dirty="0"/>
              <a:t>How does Alice know that this request is coming from Amazon?</a:t>
            </a:r>
          </a:p>
        </p:txBody>
      </p:sp>
      <p:sp>
        <p:nvSpPr>
          <p:cNvPr id="4" name="Slide Number Placeholder 3">
            <a:extLst>
              <a:ext uri="{FF2B5EF4-FFF2-40B4-BE49-F238E27FC236}">
                <a16:creationId xmlns:a16="http://schemas.microsoft.com/office/drawing/2014/main" id="{63D1FD2A-EAB0-3F1D-E033-52EF1595E6C7}"/>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8" name="client page…">
            <a:extLst>
              <a:ext uri="{FF2B5EF4-FFF2-40B4-BE49-F238E27FC236}">
                <a16:creationId xmlns:a16="http://schemas.microsoft.com/office/drawing/2014/main" id="{E5C95532-5331-A231-91EF-E545FA252662}"/>
              </a:ext>
            </a:extLst>
          </p:cNvPr>
          <p:cNvSpPr txBox="1"/>
          <p:nvPr/>
        </p:nvSpPr>
        <p:spPr>
          <a:xfrm>
            <a:off x="2671639" y="3859708"/>
            <a:ext cx="1620636"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p>
            <a:pP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client page</a:t>
            </a:r>
          </a:p>
          <a:p>
            <a:pPr algn="ctr" defTabSz="410766">
              <a:defRPr sz="5000">
                <a:solidFill>
                  <a:srgbClr val="000000"/>
                </a:solidFill>
                <a:latin typeface="Helvetica Light"/>
                <a:ea typeface="Helvetica Light"/>
                <a:cs typeface="Helvetica Light"/>
                <a:sym typeface="Helvetica Light"/>
              </a:defRPr>
            </a:pPr>
            <a:r>
              <a:rPr sz="2500" dirty="0">
                <a:latin typeface="Helvetica" panose="020B0604020202020204" pitchFamily="34" charset="0"/>
                <a:cs typeface="Helvetica" panose="020B0604020202020204" pitchFamily="34" charset="0"/>
              </a:rPr>
              <a:t>(</a:t>
            </a:r>
            <a:r>
              <a:rPr lang="en-US" sz="2500" dirty="0">
                <a:latin typeface="Helvetica" panose="020B0604020202020204" pitchFamily="34" charset="0"/>
                <a:cs typeface="Helvetica" panose="020B0604020202020204" pitchFamily="34" charset="0"/>
              </a:rPr>
              <a:t>“Avery”)</a:t>
            </a:r>
            <a:endParaRPr sz="2500" dirty="0">
              <a:latin typeface="Helvetica" panose="020B0604020202020204" pitchFamily="34" charset="0"/>
              <a:cs typeface="Helvetica" panose="020B0604020202020204" pitchFamily="34" charset="0"/>
            </a:endParaRPr>
          </a:p>
        </p:txBody>
      </p:sp>
      <p:sp>
        <p:nvSpPr>
          <p:cNvPr id="9" name="server">
            <a:extLst>
              <a:ext uri="{FF2B5EF4-FFF2-40B4-BE49-F238E27FC236}">
                <a16:creationId xmlns:a16="http://schemas.microsoft.com/office/drawing/2014/main" id="{FD9CEEFB-C9FA-5DBE-A36B-734975412CE3}"/>
              </a:ext>
            </a:extLst>
          </p:cNvPr>
          <p:cNvSpPr txBox="1"/>
          <p:nvPr/>
        </p:nvSpPr>
        <p:spPr>
          <a:xfrm>
            <a:off x="8847389" y="3842243"/>
            <a:ext cx="1676742" cy="8415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5000">
                <a:solidFill>
                  <a:srgbClr val="000000"/>
                </a:solidFill>
                <a:latin typeface="Helvetica Light"/>
                <a:ea typeface="Helvetica Light"/>
                <a:cs typeface="Helvetica Light"/>
                <a:sym typeface="Helvetica Light"/>
              </a:defRPr>
            </a:lvl1pPr>
          </a:lstStyle>
          <a:p>
            <a:pPr algn="ctr"/>
            <a:r>
              <a:rPr lang="en-US" sz="2500" dirty="0">
                <a:latin typeface="Helvetica" panose="020B0604020202020204" pitchFamily="34" charset="0"/>
                <a:cs typeface="Helvetica" panose="020B0604020202020204" pitchFamily="34" charset="0"/>
              </a:rPr>
              <a:t>S</a:t>
            </a:r>
            <a:r>
              <a:rPr sz="2500" dirty="0">
                <a:latin typeface="Helvetica" panose="020B0604020202020204" pitchFamily="34" charset="0"/>
                <a:cs typeface="Helvetica" panose="020B0604020202020204" pitchFamily="34" charset="0"/>
              </a:rPr>
              <a:t>erver</a:t>
            </a:r>
            <a:endParaRPr lang="en-US" sz="2500" dirty="0">
              <a:latin typeface="Helvetica" panose="020B0604020202020204" pitchFamily="34" charset="0"/>
              <a:cs typeface="Helvetica" panose="020B0604020202020204" pitchFamily="34" charset="0"/>
            </a:endParaRPr>
          </a:p>
          <a:p>
            <a:pPr algn="ctr"/>
            <a:r>
              <a:rPr lang="en-US" sz="2500" dirty="0">
                <a:latin typeface="Helvetica" panose="020B0604020202020204" pitchFamily="34" charset="0"/>
                <a:cs typeface="Helvetica" panose="020B0604020202020204" pitchFamily="34" charset="0"/>
              </a:rPr>
              <a:t>(“Amazon”)</a:t>
            </a:r>
            <a:endParaRPr sz="2500" dirty="0">
              <a:latin typeface="Helvetica" panose="020B0604020202020204" pitchFamily="34" charset="0"/>
              <a:cs typeface="Helvetica" panose="020B0604020202020204" pitchFamily="34" charset="0"/>
            </a:endParaRPr>
          </a:p>
        </p:txBody>
      </p:sp>
      <p:sp>
        <p:nvSpPr>
          <p:cNvPr id="10" name="Line">
            <a:extLst>
              <a:ext uri="{FF2B5EF4-FFF2-40B4-BE49-F238E27FC236}">
                <a16:creationId xmlns:a16="http://schemas.microsoft.com/office/drawing/2014/main" id="{D9D95C2C-DB31-98D7-2C9A-2F34FEB2B0A5}"/>
              </a:ext>
            </a:extLst>
          </p:cNvPr>
          <p:cNvSpPr/>
          <p:nvPr/>
        </p:nvSpPr>
        <p:spPr>
          <a:xfrm>
            <a:off x="4722681" y="2458024"/>
            <a:ext cx="3987678" cy="1"/>
          </a:xfrm>
          <a:prstGeom prst="line">
            <a:avLst/>
          </a:prstGeom>
          <a:ln w="28575">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1" name="HTTP Request">
            <a:extLst>
              <a:ext uri="{FF2B5EF4-FFF2-40B4-BE49-F238E27FC236}">
                <a16:creationId xmlns:a16="http://schemas.microsoft.com/office/drawing/2014/main" id="{17F39382-5D39-308C-016E-37EC45C9CDAF}"/>
              </a:ext>
            </a:extLst>
          </p:cNvPr>
          <p:cNvSpPr txBox="1"/>
          <p:nvPr/>
        </p:nvSpPr>
        <p:spPr>
          <a:xfrm>
            <a:off x="5586021" y="20172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Request</a:t>
            </a:r>
          </a:p>
        </p:txBody>
      </p:sp>
      <p:sp>
        <p:nvSpPr>
          <p:cNvPr id="12" name="Line">
            <a:extLst>
              <a:ext uri="{FF2B5EF4-FFF2-40B4-BE49-F238E27FC236}">
                <a16:creationId xmlns:a16="http://schemas.microsoft.com/office/drawing/2014/main" id="{79B297BE-3ABA-D513-540D-1BAA6A19D158}"/>
              </a:ext>
            </a:extLst>
          </p:cNvPr>
          <p:cNvSpPr/>
          <p:nvPr/>
        </p:nvSpPr>
        <p:spPr>
          <a:xfrm flipH="1" flipV="1">
            <a:off x="4573180" y="3274724"/>
            <a:ext cx="4105716" cy="2"/>
          </a:xfrm>
          <a:prstGeom prst="line">
            <a:avLst/>
          </a:prstGeom>
          <a:ln w="25400">
            <a:solidFill>
              <a:srgbClr val="000000"/>
            </a:solidFill>
            <a:miter lim="400000"/>
            <a:headEnd type="oval"/>
            <a:tailEnd type="triangle" w="lg" len="lg"/>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dirty="0">
              <a:latin typeface="Helvetica" panose="020B0604020202020204" pitchFamily="34" charset="0"/>
              <a:cs typeface="Helvetica" panose="020B0604020202020204" pitchFamily="34" charset="0"/>
            </a:endParaRPr>
          </a:p>
        </p:txBody>
      </p:sp>
      <p:sp>
        <p:nvSpPr>
          <p:cNvPr id="13" name="HTTP Response">
            <a:extLst>
              <a:ext uri="{FF2B5EF4-FFF2-40B4-BE49-F238E27FC236}">
                <a16:creationId xmlns:a16="http://schemas.microsoft.com/office/drawing/2014/main" id="{5E3831A4-3745-13FC-97BA-C93FD8CD6355}"/>
              </a:ext>
            </a:extLst>
          </p:cNvPr>
          <p:cNvSpPr txBox="1"/>
          <p:nvPr/>
        </p:nvSpPr>
        <p:spPr>
          <a:xfrm>
            <a:off x="5586021" y="2833917"/>
            <a:ext cx="2260999" cy="3799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spAutoFit/>
          </a:bodyPr>
          <a:lstStyle>
            <a:lvl1pPr algn="l" defTabSz="821531">
              <a:defRPr sz="3000" b="1">
                <a:solidFill>
                  <a:srgbClr val="000000"/>
                </a:solidFill>
                <a:latin typeface="Helvetica"/>
                <a:ea typeface="Helvetica"/>
                <a:cs typeface="Helvetica"/>
                <a:sym typeface="Helvetica"/>
              </a:defRPr>
            </a:lvl1pPr>
          </a:lstStyle>
          <a:p>
            <a:pPr algn="ctr"/>
            <a:r>
              <a:rPr sz="2000" b="0" dirty="0">
                <a:latin typeface="+mn-lt"/>
              </a:rPr>
              <a:t>HTTP Response</a:t>
            </a:r>
          </a:p>
        </p:txBody>
      </p:sp>
      <p:pic>
        <p:nvPicPr>
          <p:cNvPr id="14" name="Image" descr="Image">
            <a:extLst>
              <a:ext uri="{FF2B5EF4-FFF2-40B4-BE49-F238E27FC236}">
                <a16:creationId xmlns:a16="http://schemas.microsoft.com/office/drawing/2014/main" id="{AF8591D3-DD50-2E07-E246-2FE8BCAA1EDE}"/>
              </a:ext>
            </a:extLst>
          </p:cNvPr>
          <p:cNvPicPr>
            <a:picLocks noChangeAspect="1"/>
          </p:cNvPicPr>
          <p:nvPr/>
        </p:nvPicPr>
        <p:blipFill>
          <a:blip r:embed="rId3"/>
          <a:stretch>
            <a:fillRect/>
          </a:stretch>
        </p:blipFill>
        <p:spPr>
          <a:xfrm>
            <a:off x="2955241" y="2017217"/>
            <a:ext cx="1080493" cy="1571626"/>
          </a:xfrm>
          <a:prstGeom prst="rect">
            <a:avLst/>
          </a:prstGeom>
          <a:ln w="12700">
            <a:miter lim="400000"/>
          </a:ln>
        </p:spPr>
      </p:pic>
      <p:sp>
        <p:nvSpPr>
          <p:cNvPr id="15" name="Frontend">
            <a:extLst>
              <a:ext uri="{FF2B5EF4-FFF2-40B4-BE49-F238E27FC236}">
                <a16:creationId xmlns:a16="http://schemas.microsoft.com/office/drawing/2014/main" id="{3C63197B-0D23-939B-FEC4-E08F2746049E}"/>
              </a:ext>
            </a:extLst>
          </p:cNvPr>
          <p:cNvSpPr/>
          <p:nvPr/>
        </p:nvSpPr>
        <p:spPr>
          <a:xfrm>
            <a:off x="8860069" y="2119214"/>
            <a:ext cx="1499526" cy="1496207"/>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FFFFFF"/>
                </a:solidFill>
                <a:latin typeface="Helvetica Neue Medium"/>
                <a:ea typeface="Helvetica Neue Medium"/>
                <a:cs typeface="Helvetica Neue Medium"/>
                <a:sym typeface="Helvetica Neue Medium"/>
              </a:defRPr>
            </a:lvl1pPr>
          </a:lstStyle>
          <a:p>
            <a:pPr algn="ctr"/>
            <a:r>
              <a:rPr lang="en-US" sz="2400" dirty="0">
                <a:latin typeface="Helvetica" panose="020B0604020202020204" pitchFamily="34" charset="0"/>
                <a:cs typeface="Helvetica" panose="020B0604020202020204" pitchFamily="34" charset="0"/>
              </a:rPr>
              <a:t>Server</a:t>
            </a:r>
            <a:endParaRPr sz="2400" dirty="0">
              <a:latin typeface="Helvetica" panose="020B0604020202020204" pitchFamily="34" charset="0"/>
              <a:cs typeface="Helvetica" panose="020B0604020202020204" pitchFamily="34" charset="0"/>
            </a:endParaRPr>
          </a:p>
        </p:txBody>
      </p:sp>
    </p:spTree>
    <p:extLst>
      <p:ext uri="{BB962C8B-B14F-4D97-AF65-F5344CB8AC3E}">
        <p14:creationId xmlns:p14="http://schemas.microsoft.com/office/powerpoint/2010/main" val="20736768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BC4F2-39A4-896C-6051-E89693F78F42}"/>
              </a:ext>
            </a:extLst>
          </p:cNvPr>
          <p:cNvSpPr>
            <a:spLocks noGrp="1"/>
          </p:cNvSpPr>
          <p:nvPr>
            <p:ph type="title"/>
          </p:nvPr>
        </p:nvSpPr>
        <p:spPr/>
        <p:txBody>
          <a:bodyPr/>
          <a:lstStyle/>
          <a:p>
            <a:r>
              <a:rPr lang="en-US" dirty="0"/>
              <a:t>How does Amazon know that this request is coming from Avery?</a:t>
            </a:r>
          </a:p>
        </p:txBody>
      </p:sp>
      <p:sp>
        <p:nvSpPr>
          <p:cNvPr id="3" name="Content Placeholder 2">
            <a:extLst>
              <a:ext uri="{FF2B5EF4-FFF2-40B4-BE49-F238E27FC236}">
                <a16:creationId xmlns:a16="http://schemas.microsoft.com/office/drawing/2014/main" id="{B09E1F54-DBF3-200F-69DF-0BE2A312C787}"/>
              </a:ext>
            </a:extLst>
          </p:cNvPr>
          <p:cNvSpPr>
            <a:spLocks noGrp="1"/>
          </p:cNvSpPr>
          <p:nvPr>
            <p:ph idx="1"/>
          </p:nvPr>
        </p:nvSpPr>
        <p:spPr/>
        <p:txBody>
          <a:bodyPr/>
          <a:lstStyle/>
          <a:p>
            <a:r>
              <a:rPr lang="en-US" dirty="0"/>
              <a:t>Password</a:t>
            </a:r>
          </a:p>
          <a:p>
            <a:pPr lvl="1"/>
            <a:r>
              <a:rPr lang="en-US" dirty="0"/>
              <a:t>Establishes that the request is coming from someone who knows Avery’s password</a:t>
            </a:r>
          </a:p>
          <a:p>
            <a:r>
              <a:rPr lang="en-US" dirty="0"/>
              <a:t>2-factor authentication</a:t>
            </a:r>
          </a:p>
          <a:p>
            <a:pPr lvl="1"/>
            <a:r>
              <a:rPr lang="en-US" dirty="0"/>
              <a:t>Something the user has (physical key, bank card)</a:t>
            </a:r>
          </a:p>
          <a:p>
            <a:pPr lvl="1"/>
            <a:r>
              <a:rPr lang="en-US" dirty="0"/>
              <a:t>Something the user knows (password, PIN)</a:t>
            </a:r>
          </a:p>
          <a:p>
            <a:pPr lvl="1"/>
            <a:r>
              <a:rPr lang="en-US" dirty="0"/>
              <a:t>Something the user is (biometrics, address history, etc.)</a:t>
            </a:r>
          </a:p>
        </p:txBody>
      </p:sp>
      <p:sp>
        <p:nvSpPr>
          <p:cNvPr id="4" name="Slide Number Placeholder 3">
            <a:extLst>
              <a:ext uri="{FF2B5EF4-FFF2-40B4-BE49-F238E27FC236}">
                <a16:creationId xmlns:a16="http://schemas.microsoft.com/office/drawing/2014/main" id="{4A77DFB3-C115-B0B1-82BE-3327D447388C}"/>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2178616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6EFB83-8809-2F5D-EB2A-1C32786220BC}"/>
              </a:ext>
            </a:extLst>
          </p:cNvPr>
          <p:cNvSpPr>
            <a:spLocks noGrp="1"/>
          </p:cNvSpPr>
          <p:nvPr>
            <p:ph type="title"/>
          </p:nvPr>
        </p:nvSpPr>
        <p:spPr/>
        <p:txBody>
          <a:bodyPr>
            <a:normAutofit/>
          </a:bodyPr>
          <a:lstStyle/>
          <a:p>
            <a:r>
              <a:rPr lang="en-US" dirty="0"/>
              <a:t>How does Avery know that this request is coming from Amazon?</a:t>
            </a:r>
          </a:p>
        </p:txBody>
      </p:sp>
      <p:sp>
        <p:nvSpPr>
          <p:cNvPr id="3" name="Content Placeholder 2">
            <a:extLst>
              <a:ext uri="{FF2B5EF4-FFF2-40B4-BE49-F238E27FC236}">
                <a16:creationId xmlns:a16="http://schemas.microsoft.com/office/drawing/2014/main" id="{1F76954A-0E38-1180-C63A-3FD7F887A28B}"/>
              </a:ext>
            </a:extLst>
          </p:cNvPr>
          <p:cNvSpPr>
            <a:spLocks noGrp="1"/>
          </p:cNvSpPr>
          <p:nvPr>
            <p:ph idx="1"/>
          </p:nvPr>
        </p:nvSpPr>
        <p:spPr/>
        <p:txBody>
          <a:bodyPr/>
          <a:lstStyle/>
          <a:p>
            <a:r>
              <a:rPr lang="en-US" dirty="0"/>
              <a:t>SSL is a protocol for encryption that uses </a:t>
            </a:r>
            <a:r>
              <a:rPr lang="en-US" i="1" dirty="0"/>
              <a:t>asymmetric </a:t>
            </a:r>
            <a:r>
              <a:rPr lang="en-US" dirty="0"/>
              <a:t>cryptography</a:t>
            </a:r>
          </a:p>
          <a:p>
            <a:r>
              <a:rPr lang="en-US" dirty="0"/>
              <a:t>Each party has a </a:t>
            </a:r>
            <a:r>
              <a:rPr lang="en-US" i="1" dirty="0"/>
              <a:t>public</a:t>
            </a:r>
            <a:r>
              <a:rPr lang="en-US" dirty="0"/>
              <a:t> key and a </a:t>
            </a:r>
            <a:r>
              <a:rPr lang="en-US" i="1" dirty="0"/>
              <a:t>private</a:t>
            </a:r>
            <a:r>
              <a:rPr lang="en-US" dirty="0"/>
              <a:t> key</a:t>
            </a:r>
          </a:p>
          <a:p>
            <a:r>
              <a:rPr lang="en-US" dirty="0"/>
              <a:t>Messages </a:t>
            </a:r>
            <a:r>
              <a:rPr lang="en-US" i="1" dirty="0"/>
              <a:t>encrypted</a:t>
            </a:r>
            <a:r>
              <a:rPr lang="en-US" dirty="0"/>
              <a:t> with a given public key can only be decrypted by matching private key</a:t>
            </a:r>
          </a:p>
          <a:p>
            <a:r>
              <a:rPr lang="en-US" dirty="0"/>
              <a:t>Messages </a:t>
            </a:r>
            <a:r>
              <a:rPr lang="en-US" i="1" dirty="0"/>
              <a:t>signed </a:t>
            </a:r>
            <a:r>
              <a:rPr lang="en-US" dirty="0"/>
              <a:t>with a given private key can be validated by anyone with the public key</a:t>
            </a:r>
          </a:p>
          <a:p>
            <a:r>
              <a:rPr lang="en-US" dirty="0"/>
              <a:t>A third-party can </a:t>
            </a:r>
            <a:r>
              <a:rPr lang="en-US" i="1" dirty="0"/>
              <a:t>endorse</a:t>
            </a:r>
            <a:r>
              <a:rPr lang="en-US" dirty="0"/>
              <a:t> that a public key is held by an entity and produce a </a:t>
            </a:r>
            <a:r>
              <a:rPr lang="en-US" i="1" dirty="0"/>
              <a:t>certificate</a:t>
            </a:r>
            <a:endParaRPr lang="en-US" dirty="0"/>
          </a:p>
        </p:txBody>
      </p:sp>
      <p:sp>
        <p:nvSpPr>
          <p:cNvPr id="4" name="Slide Number Placeholder 3">
            <a:extLst>
              <a:ext uri="{FF2B5EF4-FFF2-40B4-BE49-F238E27FC236}">
                <a16:creationId xmlns:a16="http://schemas.microsoft.com/office/drawing/2014/main" id="{BDD2818E-200E-8EF9-D327-9CA382FB4830}"/>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14" name="TextBox 13">
            <a:extLst>
              <a:ext uri="{FF2B5EF4-FFF2-40B4-BE49-F238E27FC236}">
                <a16:creationId xmlns:a16="http://schemas.microsoft.com/office/drawing/2014/main" id="{072C06D7-8286-68E7-CC7C-E091544541BD}"/>
              </a:ext>
            </a:extLst>
          </p:cNvPr>
          <p:cNvSpPr txBox="1"/>
          <p:nvPr/>
        </p:nvSpPr>
        <p:spPr>
          <a:xfrm flipH="1" flipV="1">
            <a:off x="12767121" y="3075189"/>
            <a:ext cx="45719" cy="4571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32" name="Group">
            <a:extLst>
              <a:ext uri="{FF2B5EF4-FFF2-40B4-BE49-F238E27FC236}">
                <a16:creationId xmlns:a16="http://schemas.microsoft.com/office/drawing/2014/main" id="{036BDF17-31EC-368E-CE48-58780F31D9E4}"/>
              </a:ext>
            </a:extLst>
          </p:cNvPr>
          <p:cNvGrpSpPr/>
          <p:nvPr/>
        </p:nvGrpSpPr>
        <p:grpSpPr>
          <a:xfrm>
            <a:off x="8610600" y="1889513"/>
            <a:ext cx="1527741" cy="1228165"/>
            <a:chOff x="0" y="0"/>
            <a:chExt cx="1483707" cy="1308797"/>
          </a:xfrm>
        </p:grpSpPr>
        <p:sp>
          <p:nvSpPr>
            <p:cNvPr id="33" name="Key">
              <a:extLst>
                <a:ext uri="{FF2B5EF4-FFF2-40B4-BE49-F238E27FC236}">
                  <a16:creationId xmlns:a16="http://schemas.microsoft.com/office/drawing/2014/main" id="{41BF65F4-DCB7-ECF2-D3D0-C9E82B68DF4E}"/>
                </a:ext>
              </a:extLst>
            </p:cNvPr>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4" name="amazon.com private key">
              <a:extLst>
                <a:ext uri="{FF2B5EF4-FFF2-40B4-BE49-F238E27FC236}">
                  <a16:creationId xmlns:a16="http://schemas.microsoft.com/office/drawing/2014/main" id="{B22104F6-BB2C-5B1E-F5CB-D1A69EFEF5EF}"/>
                </a:ext>
              </a:extLst>
            </p:cNvPr>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private key</a:t>
              </a:r>
            </a:p>
          </p:txBody>
        </p:sp>
      </p:grpSp>
      <p:grpSp>
        <p:nvGrpSpPr>
          <p:cNvPr id="35" name="Group">
            <a:extLst>
              <a:ext uri="{FF2B5EF4-FFF2-40B4-BE49-F238E27FC236}">
                <a16:creationId xmlns:a16="http://schemas.microsoft.com/office/drawing/2014/main" id="{C2253AB0-AB59-A716-6992-5BD5E9EFB1CD}"/>
              </a:ext>
            </a:extLst>
          </p:cNvPr>
          <p:cNvGrpSpPr/>
          <p:nvPr/>
        </p:nvGrpSpPr>
        <p:grpSpPr>
          <a:xfrm>
            <a:off x="10140116" y="1866654"/>
            <a:ext cx="1527742" cy="1228164"/>
            <a:chOff x="0" y="0"/>
            <a:chExt cx="1483707" cy="1308797"/>
          </a:xfrm>
        </p:grpSpPr>
        <p:sp>
          <p:nvSpPr>
            <p:cNvPr id="36" name="Key">
              <a:extLst>
                <a:ext uri="{FF2B5EF4-FFF2-40B4-BE49-F238E27FC236}">
                  <a16:creationId xmlns:a16="http://schemas.microsoft.com/office/drawing/2014/main" id="{E5777337-F6D5-3DB0-D631-A8CE4FA3D17D}"/>
                </a:ext>
              </a:extLst>
            </p:cNvPr>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7" name="amazon.com public key">
              <a:extLst>
                <a:ext uri="{FF2B5EF4-FFF2-40B4-BE49-F238E27FC236}">
                  <a16:creationId xmlns:a16="http://schemas.microsoft.com/office/drawing/2014/main" id="{F5631CA8-A7B3-191E-80B1-B2F58E3942C1}"/>
                </a:ext>
              </a:extLst>
            </p:cNvPr>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public key</a:t>
              </a:r>
            </a:p>
          </p:txBody>
        </p:sp>
      </p:grpSp>
      <p:grpSp>
        <p:nvGrpSpPr>
          <p:cNvPr id="38" name="Group">
            <a:extLst>
              <a:ext uri="{FF2B5EF4-FFF2-40B4-BE49-F238E27FC236}">
                <a16:creationId xmlns:a16="http://schemas.microsoft.com/office/drawing/2014/main" id="{5B0D57B0-7EBC-6422-C68A-8DA7F1A19CEB}"/>
              </a:ext>
            </a:extLst>
          </p:cNvPr>
          <p:cNvGrpSpPr/>
          <p:nvPr/>
        </p:nvGrpSpPr>
        <p:grpSpPr>
          <a:xfrm>
            <a:off x="9859546" y="3567450"/>
            <a:ext cx="1611552" cy="2602457"/>
            <a:chOff x="993582" y="448929"/>
            <a:chExt cx="1611550" cy="2602455"/>
          </a:xfrm>
        </p:grpSpPr>
        <p:sp>
          <p:nvSpPr>
            <p:cNvPr id="39" name="Ribbon">
              <a:extLst>
                <a:ext uri="{FF2B5EF4-FFF2-40B4-BE49-F238E27FC236}">
                  <a16:creationId xmlns:a16="http://schemas.microsoft.com/office/drawing/2014/main" id="{24388A0D-C257-43B8-34CD-D8206F6C47F7}"/>
                </a:ext>
              </a:extLst>
            </p:cNvPr>
            <p:cNvSpPr/>
            <p:nvPr/>
          </p:nvSpPr>
          <p:spPr>
            <a:xfrm>
              <a:off x="993582" y="448929"/>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dirty="0">
                <a:ln>
                  <a:noFill/>
                </a:ln>
                <a:solidFill>
                  <a:srgbClr val="FFFFFF"/>
                </a:solidFill>
                <a:effectLst/>
                <a:uLnTx/>
                <a:uFillTx/>
                <a:latin typeface="Helvetica Neue Medium"/>
                <a:sym typeface="Helvetica Neue Medium"/>
              </a:endParaRPr>
            </a:p>
          </p:txBody>
        </p:sp>
        <p:sp>
          <p:nvSpPr>
            <p:cNvPr id="40" name="amazon.com certificate…">
              <a:extLst>
                <a:ext uri="{FF2B5EF4-FFF2-40B4-BE49-F238E27FC236}">
                  <a16:creationId xmlns:a16="http://schemas.microsoft.com/office/drawing/2014/main" id="{B7DCAF12-5271-1162-0CF7-F8DC275325F2}"/>
                </a:ext>
              </a:extLst>
            </p:cNvPr>
            <p:cNvSpPr/>
            <p:nvPr/>
          </p:nvSpPr>
          <p:spPr>
            <a:xfrm>
              <a:off x="1335131" y="178138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dirty="0">
                  <a:ln>
                    <a:noFill/>
                  </a:ln>
                  <a:solidFill>
                    <a:srgbClr val="000000"/>
                  </a:solidFill>
                  <a:effectLst/>
                  <a:uLnTx/>
                  <a:uFillTx/>
                  <a:latin typeface="Helvetica Neue"/>
                  <a:sym typeface="Helvetica Neue"/>
                </a:rPr>
                <a:t> certificate</a:t>
              </a:r>
            </a:p>
          </p:txBody>
        </p:sp>
      </p:grpSp>
    </p:spTree>
    <p:extLst>
      <p:ext uri="{BB962C8B-B14F-4D97-AF65-F5344CB8AC3E}">
        <p14:creationId xmlns:p14="http://schemas.microsoft.com/office/powerpoint/2010/main" val="338622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15703 -0.18056 L -0.12019 0.41574 " pathEditMode="relative" rAng="0" ptsTypes="AA">
                                      <p:cBhvr>
                                        <p:cTn id="10" dur="1000" fill="hold"/>
                                        <p:tgtEl>
                                          <p:spTgt spid="38"/>
                                        </p:tgtEl>
                                        <p:attrNameLst>
                                          <p:attrName>ppt_x</p:attrName>
                                          <p:attrName>ppt_y</p:attrName>
                                        </p:attrNameLst>
                                      </p:cBhvr>
                                      <p:rCtr x="-13867" y="2981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Public/Private Key Encryption"/>
          <p:cNvSpPr txBox="1">
            <a:spLocks noGrp="1"/>
          </p:cNvSpPr>
          <p:nvPr>
            <p:ph type="title"/>
          </p:nvPr>
        </p:nvSpPr>
        <p:spPr>
          <a:prstGeom prst="rect">
            <a:avLst/>
          </a:prstGeom>
        </p:spPr>
        <p:txBody>
          <a:bodyPr/>
          <a:lstStyle/>
          <a:p>
            <a:r>
              <a:rPr lang="en-US" dirty="0"/>
              <a:t>Encrypt messages with a public key</a:t>
            </a:r>
            <a:endParaRPr dirty="0"/>
          </a:p>
        </p:txBody>
      </p:sp>
      <p:sp>
        <p:nvSpPr>
          <p:cNvPr id="31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317" name="Public Key"/>
          <p:cNvSpPr/>
          <p:nvPr/>
        </p:nvSpPr>
        <p:spPr>
          <a:xfrm>
            <a:off x="3473009" y="2562501"/>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Public Key</a:t>
            </a:r>
          </a:p>
        </p:txBody>
      </p:sp>
      <p:sp>
        <p:nvSpPr>
          <p:cNvPr id="318" name="Private Key"/>
          <p:cNvSpPr/>
          <p:nvPr/>
        </p:nvSpPr>
        <p:spPr>
          <a:xfrm>
            <a:off x="7375282" y="2562501"/>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a:t>Private Key</a:t>
            </a:r>
          </a:p>
        </p:txBody>
      </p:sp>
      <p:sp>
        <p:nvSpPr>
          <p:cNvPr id="319" name="Plain text Message"/>
          <p:cNvSpPr/>
          <p:nvPr/>
        </p:nvSpPr>
        <p:spPr>
          <a:xfrm>
            <a:off x="1749579" y="3622815"/>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0" name="Encrypted Message"/>
          <p:cNvSpPr/>
          <p:nvPr/>
        </p:nvSpPr>
        <p:spPr>
          <a:xfrm>
            <a:off x="5468794" y="3622815"/>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Encrypted Message</a:t>
            </a:r>
          </a:p>
        </p:txBody>
      </p:sp>
      <p:sp>
        <p:nvSpPr>
          <p:cNvPr id="321" name="Plain text Message"/>
          <p:cNvSpPr/>
          <p:nvPr/>
        </p:nvSpPr>
        <p:spPr>
          <a:xfrm>
            <a:off x="9188009" y="3622815"/>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19"/>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19"/>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19"/>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0"/>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0"/>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0"/>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0"/>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9" grpId="0" animBg="1" advAuto="0"/>
      <p:bldP spid="320" grpId="0" animBg="1" advAuto="0"/>
      <p:bldP spid="320" grpId="1" animBg="1" advAuto="0"/>
      <p:bldP spid="321"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t>Definition of key vocabulary</a:t>
            </a:r>
          </a:p>
          <a:p>
            <a:pPr marL="514350" indent="-514350">
              <a:buFont typeface="+mj-lt"/>
              <a:buAutoNum type="arabicPeriod"/>
            </a:pPr>
            <a:r>
              <a:rPr lang="en-US" dirty="0"/>
              <a:t>Some common vulnerabilities, and possible mitigations</a:t>
            </a:r>
          </a:p>
          <a:p>
            <a:pPr marL="514350" indent="-514350">
              <a:buFont typeface="+mj-lt"/>
              <a:buAutoNum type="arabicPeriod"/>
            </a:pPr>
            <a:r>
              <a:rPr lang="en-US" dirty="0"/>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103962596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ublic/Private Key Encryption"/>
          <p:cNvSpPr txBox="1">
            <a:spLocks noGrp="1"/>
          </p:cNvSpPr>
          <p:nvPr>
            <p:ph type="title"/>
          </p:nvPr>
        </p:nvSpPr>
        <p:spPr>
          <a:prstGeom prst="rect">
            <a:avLst/>
          </a:prstGeom>
        </p:spPr>
        <p:txBody>
          <a:bodyPr/>
          <a:lstStyle/>
          <a:p>
            <a:r>
              <a:rPr lang="en-US" dirty="0"/>
              <a:t>Sign messages with a private key</a:t>
            </a:r>
            <a:endParaRPr dirty="0"/>
          </a:p>
        </p:txBody>
      </p:sp>
      <p:sp>
        <p:nvSpPr>
          <p:cNvPr id="32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sp>
        <p:nvSpPr>
          <p:cNvPr id="326" name="Public Key"/>
          <p:cNvSpPr/>
          <p:nvPr/>
        </p:nvSpPr>
        <p:spPr>
          <a:xfrm>
            <a:off x="7232407" y="2717607"/>
            <a:ext cx="1623146" cy="690552"/>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Public Key</a:t>
            </a:r>
          </a:p>
        </p:txBody>
      </p:sp>
      <p:sp>
        <p:nvSpPr>
          <p:cNvPr id="327" name="Private Key"/>
          <p:cNvSpPr/>
          <p:nvPr/>
        </p:nvSpPr>
        <p:spPr>
          <a:xfrm>
            <a:off x="3473009" y="2717607"/>
            <a:ext cx="1623146" cy="6905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2000"/>
              <a:t>Private Key</a:t>
            </a:r>
          </a:p>
        </p:txBody>
      </p:sp>
      <p:sp>
        <p:nvSpPr>
          <p:cNvPr id="328" name="Plain text Message"/>
          <p:cNvSpPr/>
          <p:nvPr/>
        </p:nvSpPr>
        <p:spPr>
          <a:xfrm>
            <a:off x="1749579" y="3751132"/>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29" name="Signed Message"/>
          <p:cNvSpPr/>
          <p:nvPr/>
        </p:nvSpPr>
        <p:spPr>
          <a:xfrm>
            <a:off x="5468794" y="3751132"/>
            <a:ext cx="1254412"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Signed Message</a:t>
            </a:r>
          </a:p>
        </p:txBody>
      </p:sp>
      <p:sp>
        <p:nvSpPr>
          <p:cNvPr id="330" name="Plain text Message"/>
          <p:cNvSpPr/>
          <p:nvPr/>
        </p:nvSpPr>
        <p:spPr>
          <a:xfrm>
            <a:off x="9188009" y="3751132"/>
            <a:ext cx="1254413" cy="892969"/>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a:defRPr b="0">
                <a:latin typeface="Helvetica Light"/>
                <a:ea typeface="Helvetica Light"/>
                <a:cs typeface="Helvetica Light"/>
                <a:sym typeface="Helvetica Light"/>
              </a:defRPr>
            </a:lvl1pPr>
          </a:lstStyle>
          <a:p>
            <a:r>
              <a:rPr sz="2000"/>
              <a:t>Plain text Message</a:t>
            </a:r>
          </a:p>
        </p:txBody>
      </p:sp>
      <p:sp>
        <p:nvSpPr>
          <p:cNvPr id="3" name="Text Placeholder 2">
            <a:extLst>
              <a:ext uri="{FF2B5EF4-FFF2-40B4-BE49-F238E27FC236}">
                <a16:creationId xmlns:a16="http://schemas.microsoft.com/office/drawing/2014/main" id="{7AEA887F-C6A8-34CF-FE67-A280874AB40A}"/>
              </a:ext>
            </a:extLst>
          </p:cNvPr>
          <p:cNvSpPr>
            <a:spLocks noGrp="1"/>
          </p:cNvSpPr>
          <p:nvPr>
            <p:ph type="body" idx="1"/>
          </p:nvPr>
        </p:nvSpPr>
        <p:spPr/>
        <p:txBody>
          <a:bodyPr/>
          <a:lstStyle/>
          <a:p>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153188 -0.110402" pathEditMode="relative">
                                      <p:cBhvr>
                                        <p:cTn id="6" dur="1000" fill="hold"/>
                                        <p:tgtEl>
                                          <p:spTgt spid="328"/>
                                        </p:tgtEl>
                                        <p:attrNameLst>
                                          <p:attrName>ppt_x</p:attrName>
                                          <p:attrName>ppt_y</p:attrName>
                                        </p:attrNameLst>
                                      </p:cBhvr>
                                    </p:animMotion>
                                  </p:childTnLst>
                                </p:cTn>
                              </p:par>
                            </p:childTnLst>
                          </p:cTn>
                        </p:par>
                        <p:par>
                          <p:cTn id="7" fill="hold">
                            <p:stCondLst>
                              <p:cond delay="0"/>
                            </p:stCondLst>
                            <p:childTnLst>
                              <p:par>
                                <p:cTn id="8" presetID="-1" presetClass="path" presetSubtype="0" accel="50000" decel="50000" fill="hold" nodeType="afterEffect">
                                  <p:stCondLst>
                                    <p:cond delay="0"/>
                                  </p:stCondLst>
                                  <p:childTnLst>
                                    <p:animMotion origin="layout" path="M 0.153188 -0.110402 L 0.305054 0.000000" pathEditMode="relative">
                                      <p:cBhvr>
                                        <p:cTn id="9" dur="1000" fill="hold"/>
                                        <p:tgtEl>
                                          <p:spTgt spid="328"/>
                                        </p:tgtEl>
                                        <p:attrNameLst>
                                          <p:attrName>ppt_x</p:attrName>
                                          <p:attrName>ppt_y</p:attrName>
                                        </p:attrNameLst>
                                      </p:cBhvr>
                                    </p:animMotion>
                                  </p:childTnLst>
                                </p:cTn>
                              </p:par>
                            </p:childTnLst>
                          </p:cTn>
                        </p:par>
                        <p:par>
                          <p:cTn id="10" fill="hold">
                            <p:stCondLst>
                              <p:cond delay="1000"/>
                            </p:stCondLst>
                            <p:childTnLst>
                              <p:par>
                                <p:cTn id="11" presetID="1" presetClass="exit" presetSubtype="0" fill="hold" grpId="0" nodeType="afterEffect">
                                  <p:stCondLst>
                                    <p:cond delay="0"/>
                                  </p:stCondLst>
                                  <p:iterate>
                                    <p:tmAbs val="0"/>
                                  </p:iterate>
                                  <p:childTnLst>
                                    <p:set>
                                      <p:cBhvr>
                                        <p:cTn id="12" fill="hold">
                                          <p:stCondLst>
                                            <p:cond delay="0"/>
                                          </p:stCondLst>
                                        </p:cTn>
                                        <p:tgtEl>
                                          <p:spTgt spid="328"/>
                                        </p:tgtEl>
                                        <p:attrNameLst>
                                          <p:attrName>style.visibility</p:attrName>
                                        </p:attrNameLst>
                                      </p:cBhvr>
                                      <p:to>
                                        <p:strVal val="hidden"/>
                                      </p:to>
                                    </p:set>
                                  </p:childTnLst>
                                </p:cTn>
                              </p:par>
                            </p:childTnLst>
                          </p:cTn>
                        </p:par>
                        <p:par>
                          <p:cTn id="13" fill="hold">
                            <p:stCondLst>
                              <p:cond delay="1000"/>
                            </p:stCondLst>
                            <p:childTnLst>
                              <p:par>
                                <p:cTn id="14" presetID="1" presetClass="entr" presetSubtype="0" fill="hold" grpId="0" nodeType="afterEffect">
                                  <p:stCondLst>
                                    <p:cond delay="0"/>
                                  </p:stCondLst>
                                  <p:iterate>
                                    <p:tmAbs val="0"/>
                                  </p:iterate>
                                  <p:childTnLst>
                                    <p:set>
                                      <p:cBhvr>
                                        <p:cTn id="15" fill="hold"/>
                                        <p:tgtEl>
                                          <p:spTgt spid="32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nodeType="clickEffect">
                                  <p:stCondLst>
                                    <p:cond delay="0"/>
                                  </p:stCondLst>
                                  <p:childTnLst>
                                    <p:animMotion origin="layout" path="M 0.000000 0.000000 L 0.171494 -0.112076" pathEditMode="relative">
                                      <p:cBhvr>
                                        <p:cTn id="19" dur="1000" fill="hold"/>
                                        <p:tgtEl>
                                          <p:spTgt spid="329"/>
                                        </p:tgtEl>
                                        <p:attrNameLst>
                                          <p:attrName>ppt_x</p:attrName>
                                          <p:attrName>ppt_y</p:attrName>
                                        </p:attrNameLst>
                                      </p:cBhvr>
                                    </p:animMotion>
                                  </p:childTnLst>
                                </p:cTn>
                              </p:par>
                            </p:childTnLst>
                          </p:cTn>
                        </p:par>
                        <p:par>
                          <p:cTn id="20" fill="hold">
                            <p:stCondLst>
                              <p:cond delay="0"/>
                            </p:stCondLst>
                            <p:childTnLst>
                              <p:par>
                                <p:cTn id="21" presetID="-1" presetClass="path" presetSubtype="0" accel="50000" decel="50000" fill="hold" nodeType="afterEffect">
                                  <p:stCondLst>
                                    <p:cond delay="0"/>
                                  </p:stCondLst>
                                  <p:childTnLst>
                                    <p:animMotion origin="layout" path="M 0.171494 -0.112076 L 0.305054 0.000000" pathEditMode="relative">
                                      <p:cBhvr>
                                        <p:cTn id="22" dur="1000" fill="hold"/>
                                        <p:tgtEl>
                                          <p:spTgt spid="329"/>
                                        </p:tgtEl>
                                        <p:attrNameLst>
                                          <p:attrName>ppt_x</p:attrName>
                                          <p:attrName>ppt_y</p:attrName>
                                        </p:attrNameLst>
                                      </p:cBhvr>
                                    </p:animMotion>
                                  </p:childTnLst>
                                </p:cTn>
                              </p:par>
                            </p:childTnLst>
                          </p:cTn>
                        </p:par>
                        <p:par>
                          <p:cTn id="23" fill="hold">
                            <p:stCondLst>
                              <p:cond delay="1000"/>
                            </p:stCondLst>
                            <p:childTnLst>
                              <p:par>
                                <p:cTn id="24" presetID="1" presetClass="exit" presetSubtype="0" fill="hold" grpId="1" nodeType="afterEffect">
                                  <p:stCondLst>
                                    <p:cond delay="0"/>
                                  </p:stCondLst>
                                  <p:iterate>
                                    <p:tmAbs val="0"/>
                                  </p:iterate>
                                  <p:childTnLst>
                                    <p:set>
                                      <p:cBhvr>
                                        <p:cTn id="25" fill="hold">
                                          <p:stCondLst>
                                            <p:cond delay="0"/>
                                          </p:stCondLst>
                                        </p:cTn>
                                        <p:tgtEl>
                                          <p:spTgt spid="329"/>
                                        </p:tgtEl>
                                        <p:attrNameLst>
                                          <p:attrName>style.visibility</p:attrName>
                                        </p:attrNameLst>
                                      </p:cBhvr>
                                      <p:to>
                                        <p:strVal val="hidden"/>
                                      </p:to>
                                    </p:set>
                                  </p:childTnLst>
                                </p:cTn>
                              </p:par>
                            </p:childTnLst>
                          </p:cTn>
                        </p:par>
                        <p:par>
                          <p:cTn id="26" fill="hold">
                            <p:stCondLst>
                              <p:cond delay="1000"/>
                            </p:stCondLst>
                            <p:childTnLst>
                              <p:par>
                                <p:cTn id="27" presetID="1" presetClass="entr" presetSubtype="0" fill="hold" grpId="0" nodeType="afterEffect">
                                  <p:stCondLst>
                                    <p:cond delay="0"/>
                                  </p:stCondLst>
                                  <p:iterate>
                                    <p:tmAbs val="0"/>
                                  </p:iterate>
                                  <p:childTnLst>
                                    <p:set>
                                      <p:cBhvr>
                                        <p:cTn id="28" fill="hold"/>
                                        <p:tgtEl>
                                          <p:spTgt spid="3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0" animBg="1" advAuto="0"/>
      <p:bldP spid="329" grpId="0" animBg="1" advAuto="0"/>
      <p:bldP spid="329" grpId="1" animBg="1" advAuto="0"/>
      <p:bldP spid="330" grpId="0" animBg="1" advAuto="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8EE2A-1007-F15E-B720-DBA8ED0039D4}"/>
              </a:ext>
            </a:extLst>
          </p:cNvPr>
          <p:cNvSpPr>
            <a:spLocks noGrp="1"/>
          </p:cNvSpPr>
          <p:nvPr>
            <p:ph type="title"/>
          </p:nvPr>
        </p:nvSpPr>
        <p:spPr/>
        <p:txBody>
          <a:bodyPr/>
          <a:lstStyle/>
          <a:p>
            <a:r>
              <a:rPr lang="en-US" dirty="0"/>
              <a:t>Certificate Authorities associate public keys with real-world entities</a:t>
            </a:r>
          </a:p>
        </p:txBody>
      </p:sp>
      <p:sp>
        <p:nvSpPr>
          <p:cNvPr id="3" name="Content Placeholder 2">
            <a:extLst>
              <a:ext uri="{FF2B5EF4-FFF2-40B4-BE49-F238E27FC236}">
                <a16:creationId xmlns:a16="http://schemas.microsoft.com/office/drawing/2014/main" id="{54FF7AE1-3BB4-31A9-CFCC-5B35D112A044}"/>
              </a:ext>
            </a:extLst>
          </p:cNvPr>
          <p:cNvSpPr>
            <a:spLocks noGrp="1"/>
          </p:cNvSpPr>
          <p:nvPr>
            <p:ph idx="1"/>
          </p:nvPr>
        </p:nvSpPr>
        <p:spPr/>
        <p:txBody>
          <a:bodyPr>
            <a:normAutofit fontScale="92500" lnSpcReduction="20000"/>
          </a:bodyPr>
          <a:lstStyle/>
          <a:p>
            <a:r>
              <a:rPr lang="en-US" dirty="0"/>
              <a:t>CA’s are trusted entities (their public keys are distributed along with your OS).</a:t>
            </a:r>
          </a:p>
          <a:p>
            <a:r>
              <a:rPr lang="en-US" dirty="0"/>
              <a:t>To acquire a certificate, Amazon.com will share their public key and some real-world proof that they are amazon.com to the CA.</a:t>
            </a:r>
          </a:p>
          <a:p>
            <a:r>
              <a:rPr lang="en-US" dirty="0"/>
              <a:t>The CA locks Amazon’s public key with its own private key.  This is called a “certificate”.</a:t>
            </a:r>
          </a:p>
          <a:p>
            <a:r>
              <a:rPr lang="en-US" dirty="0"/>
              <a:t>When we visit amazon.com, it presents its certificate to our browser.</a:t>
            </a:r>
          </a:p>
          <a:p>
            <a:r>
              <a:rPr lang="en-US" dirty="0"/>
              <a:t>Our browser unlocks the certificate with the CA’s public key, thus getting amazon’s public key.</a:t>
            </a:r>
          </a:p>
          <a:p>
            <a:r>
              <a:rPr lang="en-US" dirty="0"/>
              <a:t>Because we trust the CA, we can trust that this public key is really Amazon.com .</a:t>
            </a:r>
          </a:p>
        </p:txBody>
      </p:sp>
      <p:sp>
        <p:nvSpPr>
          <p:cNvPr id="4" name="Slide Number Placeholder 3">
            <a:extLst>
              <a:ext uri="{FF2B5EF4-FFF2-40B4-BE49-F238E27FC236}">
                <a16:creationId xmlns:a16="http://schemas.microsoft.com/office/drawing/2014/main" id="{856F3F79-6C5E-E012-75D7-F4DA2CB33F0C}"/>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B3035C4C-6EBD-2880-E2B5-45DE4DB48C9D}"/>
              </a:ext>
            </a:extLst>
          </p:cNvPr>
          <p:cNvSpPr txBox="1"/>
          <p:nvPr/>
        </p:nvSpPr>
        <p:spPr>
          <a:xfrm>
            <a:off x="9206630" y="4115580"/>
            <a:ext cx="2342367" cy="1325563"/>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4000" i="1" dirty="0">
                <a:solidFill>
                  <a:schemeClr val="tx1"/>
                </a:solidFill>
              </a:rPr>
              <a:t>Integrity!</a:t>
            </a:r>
          </a:p>
        </p:txBody>
      </p:sp>
    </p:spTree>
    <p:extLst>
      <p:ext uri="{BB962C8B-B14F-4D97-AF65-F5344CB8AC3E}">
        <p14:creationId xmlns:p14="http://schemas.microsoft.com/office/powerpoint/2010/main" val="371269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Certificate Authorities"/>
          <p:cNvSpPr txBox="1">
            <a:spLocks noGrp="1"/>
          </p:cNvSpPr>
          <p:nvPr>
            <p:ph type="title"/>
          </p:nvPr>
        </p:nvSpPr>
        <p:spPr>
          <a:prstGeom prst="rect">
            <a:avLst/>
          </a:prstGeom>
        </p:spPr>
        <p:txBody>
          <a:bodyPr>
            <a:normAutofit/>
          </a:bodyPr>
          <a:lstStyle/>
          <a:p>
            <a:r>
              <a:rPr lang="en-US" sz="3600" b="0" dirty="0">
                <a:latin typeface="Verdana" panose="020B0604030504040204" pitchFamily="34" charset="0"/>
                <a:ea typeface="Verdana" panose="020B0604030504040204" pitchFamily="34" charset="0"/>
              </a:rPr>
              <a:t>Certificate Authorities issue SSL Certificates</a:t>
            </a:r>
            <a:endParaRPr sz="3600" dirty="0"/>
          </a:p>
        </p:txBody>
      </p:sp>
      <p:sp>
        <p:nvSpPr>
          <p:cNvPr id="37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marR="0" lvl="0" indent="0" algn="r" defTabSz="914400" rtl="0" eaLnBrk="1" fontAlgn="auto" latinLnBrk="0" hangingPunct="0">
              <a:lnSpc>
                <a:spcPct val="100000"/>
              </a:lnSpc>
              <a:spcBef>
                <a:spcPts val="0"/>
              </a:spcBef>
              <a:spcAft>
                <a:spcPts val="0"/>
              </a:spcAft>
              <a:buClrTx/>
              <a:buSzTx/>
              <a:buFontTx/>
              <a:buNone/>
              <a:tabLst/>
              <a:defRPr/>
            </a:pPr>
            <a:fld id="{86CB4B4D-7CA3-9044-876B-883B54F8677D}" type="slidenum">
              <a:rPr kumimoji="0" sz="1200" b="0" i="0" u="none" strike="noStrike" kern="0" cap="none" spc="0" normalizeH="0" baseline="0" noProof="0">
                <a:ln>
                  <a:noFill/>
                </a:ln>
                <a:solidFill>
                  <a:srgbClr val="888888"/>
                </a:solidFill>
                <a:effectLst/>
                <a:uLnTx/>
                <a:uFillTx/>
                <a:latin typeface="Calibri"/>
                <a:cs typeface="Calibri"/>
                <a:sym typeface="Calibri"/>
              </a:rPr>
              <a:pPr marL="0" marR="0" lvl="0" indent="0" algn="r" defTabSz="914400" rtl="0" eaLnBrk="1" fontAlgn="auto" latinLnBrk="0" hangingPunct="0">
                <a:lnSpc>
                  <a:spcPct val="100000"/>
                </a:lnSpc>
                <a:spcBef>
                  <a:spcPts val="0"/>
                </a:spcBef>
                <a:spcAft>
                  <a:spcPts val="0"/>
                </a:spcAft>
                <a:buClrTx/>
                <a:buSzTx/>
                <a:buFontTx/>
                <a:buNone/>
                <a:tabLst/>
                <a:defRPr/>
              </a:pPr>
              <a:t>32</a:t>
            </a:fld>
            <a:endParaRPr kumimoji="0" sz="1200" b="0" i="0" u="none" strike="noStrike" kern="0" cap="none" spc="0" normalizeH="0" baseline="0" noProof="0">
              <a:ln>
                <a:noFill/>
              </a:ln>
              <a:solidFill>
                <a:srgbClr val="888888"/>
              </a:solidFill>
              <a:effectLst/>
              <a:uLnTx/>
              <a:uFillTx/>
              <a:latin typeface="Calibri"/>
              <a:cs typeface="Calibri"/>
              <a:sym typeface="Calibri"/>
            </a:endParaRPr>
          </a:p>
        </p:txBody>
      </p:sp>
      <p:grpSp>
        <p:nvGrpSpPr>
          <p:cNvPr id="381" name="Certificate Authority"/>
          <p:cNvGrpSpPr/>
          <p:nvPr/>
        </p:nvGrpSpPr>
        <p:grpSpPr>
          <a:xfrm>
            <a:off x="8026586" y="1204187"/>
            <a:ext cx="2116828" cy="2426213"/>
            <a:chOff x="0" y="0"/>
            <a:chExt cx="2116826" cy="2426211"/>
          </a:xfrm>
        </p:grpSpPr>
        <p:sp>
          <p:nvSpPr>
            <p:cNvPr id="379" name="Rectangle"/>
            <p:cNvSpPr/>
            <p:nvPr/>
          </p:nvSpPr>
          <p:spPr>
            <a:xfrm>
              <a:off x="0" y="-1"/>
              <a:ext cx="2116827" cy="2426213"/>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0" name="Certificate Authority"/>
            <p:cNvSpPr txBox="1"/>
            <p:nvPr/>
          </p:nvSpPr>
          <p:spPr>
            <a:xfrm>
              <a:off x="0" y="-1"/>
              <a:ext cx="2116827" cy="2821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Certificate Authority</a:t>
              </a:r>
            </a:p>
          </p:txBody>
        </p:sp>
      </p:grpSp>
      <p:grpSp>
        <p:nvGrpSpPr>
          <p:cNvPr id="384" name="Amazon"/>
          <p:cNvGrpSpPr/>
          <p:nvPr/>
        </p:nvGrpSpPr>
        <p:grpSpPr>
          <a:xfrm>
            <a:off x="1460810" y="1193669"/>
            <a:ext cx="2857779" cy="5169651"/>
            <a:chOff x="0" y="0"/>
            <a:chExt cx="2775411" cy="5509057"/>
          </a:xfrm>
        </p:grpSpPr>
        <p:sp>
          <p:nvSpPr>
            <p:cNvPr id="382" name="Rectangle"/>
            <p:cNvSpPr/>
            <p:nvPr/>
          </p:nvSpPr>
          <p:spPr>
            <a:xfrm>
              <a:off x="-1" y="-1"/>
              <a:ext cx="2775413" cy="5509059"/>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3" name="Amazon"/>
            <p:cNvSpPr txBox="1"/>
            <p:nvPr/>
          </p:nvSpPr>
          <p:spPr>
            <a:xfrm>
              <a:off x="-1" y="-1"/>
              <a:ext cx="2775413" cy="2821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Amazon</a:t>
              </a:r>
            </a:p>
          </p:txBody>
        </p:sp>
      </p:grpSp>
      <p:grpSp>
        <p:nvGrpSpPr>
          <p:cNvPr id="387" name="Group"/>
          <p:cNvGrpSpPr/>
          <p:nvPr/>
        </p:nvGrpSpPr>
        <p:grpSpPr>
          <a:xfrm>
            <a:off x="2067782" y="3245703"/>
            <a:ext cx="1527742" cy="1228164"/>
            <a:chOff x="0" y="0"/>
            <a:chExt cx="1483707" cy="1308797"/>
          </a:xfrm>
        </p:grpSpPr>
        <p:sp>
          <p:nvSpPr>
            <p:cNvPr id="385"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6" name="amazon.com public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public key</a:t>
              </a:r>
            </a:p>
          </p:txBody>
        </p:sp>
      </p:grpSp>
      <p:grpSp>
        <p:nvGrpSpPr>
          <p:cNvPr id="390" name="Group"/>
          <p:cNvGrpSpPr/>
          <p:nvPr/>
        </p:nvGrpSpPr>
        <p:grpSpPr>
          <a:xfrm>
            <a:off x="8304055" y="1573739"/>
            <a:ext cx="1483708" cy="614449"/>
            <a:chOff x="0" y="0"/>
            <a:chExt cx="1483707" cy="614448"/>
          </a:xfrm>
        </p:grpSpPr>
        <p:sp>
          <p:nvSpPr>
            <p:cNvPr id="388"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89" name="CA private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private key</a:t>
              </a:r>
            </a:p>
          </p:txBody>
        </p:sp>
      </p:grpSp>
      <p:grpSp>
        <p:nvGrpSpPr>
          <p:cNvPr id="393" name="Group"/>
          <p:cNvGrpSpPr/>
          <p:nvPr/>
        </p:nvGrpSpPr>
        <p:grpSpPr>
          <a:xfrm>
            <a:off x="2067782" y="1478527"/>
            <a:ext cx="1527741" cy="1228165"/>
            <a:chOff x="0" y="0"/>
            <a:chExt cx="1483707" cy="1308797"/>
          </a:xfrm>
        </p:grpSpPr>
        <p:sp>
          <p:nvSpPr>
            <p:cNvPr id="391" name="Key"/>
            <p:cNvSpPr/>
            <p:nvPr/>
          </p:nvSpPr>
          <p:spPr>
            <a:xfrm>
              <a:off x="510068" y="0"/>
              <a:ext cx="463571"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2" name="amazon.com private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private key</a:t>
              </a:r>
            </a:p>
          </p:txBody>
        </p:sp>
      </p:grpSp>
      <p:grpSp>
        <p:nvGrpSpPr>
          <p:cNvPr id="396" name="Group"/>
          <p:cNvGrpSpPr/>
          <p:nvPr/>
        </p:nvGrpSpPr>
        <p:grpSpPr>
          <a:xfrm>
            <a:off x="8304055" y="2573209"/>
            <a:ext cx="1483708" cy="614449"/>
            <a:chOff x="0" y="0"/>
            <a:chExt cx="1483707" cy="614448"/>
          </a:xfrm>
        </p:grpSpPr>
        <p:sp>
          <p:nvSpPr>
            <p:cNvPr id="394"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5" name="CA public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public key</a:t>
              </a:r>
            </a:p>
          </p:txBody>
        </p:sp>
      </p:grpSp>
      <p:grpSp>
        <p:nvGrpSpPr>
          <p:cNvPr id="399" name="Some real-world proof that we are really amazon.com"/>
          <p:cNvGrpSpPr/>
          <p:nvPr/>
        </p:nvGrpSpPr>
        <p:grpSpPr>
          <a:xfrm>
            <a:off x="1940941" y="5154343"/>
            <a:ext cx="1774318" cy="975172"/>
            <a:chOff x="0" y="0"/>
            <a:chExt cx="1723177" cy="1039194"/>
          </a:xfrm>
        </p:grpSpPr>
        <p:sp>
          <p:nvSpPr>
            <p:cNvPr id="397" name="Rectangle"/>
            <p:cNvSpPr/>
            <p:nvPr/>
          </p:nvSpPr>
          <p:spPr>
            <a:xfrm>
              <a:off x="-1" y="0"/>
              <a:ext cx="1723179" cy="1039195"/>
            </a:xfrm>
            <a:prstGeom prst="rect">
              <a:avLst/>
            </a:prstGeom>
            <a:solidFill>
              <a:srgbClr val="566D7A"/>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398" name="Some real-world proof that we are really amazon.com"/>
            <p:cNvSpPr txBox="1"/>
            <p:nvPr/>
          </p:nvSpPr>
          <p:spPr>
            <a:xfrm>
              <a:off x="-1" y="162607"/>
              <a:ext cx="1723179" cy="71398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Some real-world proof that we are really amazon.com</a:t>
              </a:r>
            </a:p>
          </p:txBody>
        </p:sp>
      </p:grpSp>
      <p:grpSp>
        <p:nvGrpSpPr>
          <p:cNvPr id="402" name="My Laptop"/>
          <p:cNvGrpSpPr/>
          <p:nvPr/>
        </p:nvGrpSpPr>
        <p:grpSpPr>
          <a:xfrm>
            <a:off x="7974900" y="3906170"/>
            <a:ext cx="2116828" cy="2426213"/>
            <a:chOff x="0" y="0"/>
            <a:chExt cx="2116826" cy="2426211"/>
          </a:xfrm>
        </p:grpSpPr>
        <p:sp>
          <p:nvSpPr>
            <p:cNvPr id="400" name="Rectangle"/>
            <p:cNvSpPr/>
            <p:nvPr/>
          </p:nvSpPr>
          <p:spPr>
            <a:xfrm>
              <a:off x="0" y="0"/>
              <a:ext cx="2116827" cy="2426212"/>
            </a:xfrm>
            <a:prstGeom prst="rect">
              <a:avLst/>
            </a:prstGeom>
            <a:solidFill>
              <a:srgbClr val="4982C6"/>
            </a:solidFill>
            <a:ln w="12700" cap="flat">
              <a:noFill/>
              <a:miter lim="400000"/>
            </a:ln>
            <a:effectLst/>
          </p:spPr>
          <p:txBody>
            <a:bodyPr wrap="square" lIns="25400" tIns="25400" rIns="25400" bIns="25400" numCol="1" anchor="t">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1" name="My Laptop"/>
            <p:cNvSpPr txBox="1"/>
            <p:nvPr/>
          </p:nvSpPr>
          <p:spPr>
            <a:xfrm>
              <a:off x="0" y="0"/>
              <a:ext cx="2116827" cy="28218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t">
              <a:spAutoFit/>
            </a:bodyPr>
            <a:lstStyle>
              <a:lvl1pPr defTabSz="410765">
                <a:defRPr sz="1400">
                  <a:solidFill>
                    <a:srgbClr val="FFFFFF"/>
                  </a:solidFill>
                  <a:latin typeface="Helvetica Neue Medium"/>
                  <a:ea typeface="Helvetica Neue Medium"/>
                  <a:cs typeface="Helvetica Neue Medium"/>
                  <a:sym typeface="Helvetica Neue Medium"/>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400" b="0" i="0" u="none" strike="noStrike" kern="0" cap="none" spc="0" normalizeH="0" baseline="0" noProof="0">
                  <a:ln>
                    <a:noFill/>
                  </a:ln>
                  <a:solidFill>
                    <a:srgbClr val="FFFFFF"/>
                  </a:solidFill>
                  <a:effectLst/>
                  <a:uLnTx/>
                  <a:uFillTx/>
                  <a:latin typeface="Helvetica Neue Medium"/>
                  <a:sym typeface="Helvetica Neue Medium"/>
                </a:rPr>
                <a:t>My Laptop</a:t>
              </a:r>
            </a:p>
          </p:txBody>
        </p:sp>
      </p:grpSp>
      <p:grpSp>
        <p:nvGrpSpPr>
          <p:cNvPr id="405" name="Group"/>
          <p:cNvGrpSpPr/>
          <p:nvPr/>
        </p:nvGrpSpPr>
        <p:grpSpPr>
          <a:xfrm>
            <a:off x="8304055" y="1573739"/>
            <a:ext cx="1483708" cy="614449"/>
            <a:chOff x="0" y="0"/>
            <a:chExt cx="1483707" cy="614448"/>
          </a:xfrm>
        </p:grpSpPr>
        <p:sp>
          <p:nvSpPr>
            <p:cNvPr id="403"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EE230C"/>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4" name="CA private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private key</a:t>
              </a:r>
            </a:p>
          </p:txBody>
        </p:sp>
      </p:grpSp>
      <p:grpSp>
        <p:nvGrpSpPr>
          <p:cNvPr id="408" name="Group"/>
          <p:cNvGrpSpPr/>
          <p:nvPr/>
        </p:nvGrpSpPr>
        <p:grpSpPr>
          <a:xfrm>
            <a:off x="5944375" y="1417983"/>
            <a:ext cx="1929048" cy="3051385"/>
            <a:chOff x="676084" y="0"/>
            <a:chExt cx="1929046" cy="3051383"/>
          </a:xfrm>
        </p:grpSpPr>
        <p:sp>
          <p:nvSpPr>
            <p:cNvPr id="406" name="Ribbon"/>
            <p:cNvSpPr/>
            <p:nvPr/>
          </p:nvSpPr>
          <p:spPr>
            <a:xfrm>
              <a:off x="676084" y="0"/>
              <a:ext cx="683099" cy="1031909"/>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07" name="amazon.com certificate…"/>
            <p:cNvSpPr/>
            <p:nvPr/>
          </p:nvSpPr>
          <p:spPr>
            <a:xfrm>
              <a:off x="1335131" y="178138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a:ln>
                    <a:noFill/>
                  </a:ln>
                  <a:solidFill>
                    <a:srgbClr val="000000"/>
                  </a:solidFill>
                  <a:effectLst/>
                  <a:uLnTx/>
                  <a:uFillTx/>
                  <a:latin typeface="Helvetica Neue"/>
                  <a:sym typeface="Helvetica Neue"/>
                </a:rPr>
                <a:t>(AZ’s public key + CA’s sig)</a:t>
              </a:r>
            </a:p>
          </p:txBody>
        </p:sp>
      </p:grpSp>
      <p:grpSp>
        <p:nvGrpSpPr>
          <p:cNvPr id="411" name="Group"/>
          <p:cNvGrpSpPr/>
          <p:nvPr/>
        </p:nvGrpSpPr>
        <p:grpSpPr>
          <a:xfrm>
            <a:off x="2067782" y="3245703"/>
            <a:ext cx="1527742" cy="1228164"/>
            <a:chOff x="0" y="0"/>
            <a:chExt cx="1483707" cy="1308797"/>
          </a:xfrm>
        </p:grpSpPr>
        <p:sp>
          <p:nvSpPr>
            <p:cNvPr id="409" name="Key"/>
            <p:cNvSpPr/>
            <p:nvPr/>
          </p:nvSpPr>
          <p:spPr>
            <a:xfrm>
              <a:off x="510068" y="0"/>
              <a:ext cx="463572" cy="1077679"/>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0" name="amazon.com public key"/>
            <p:cNvSpPr/>
            <p:nvPr/>
          </p:nvSpPr>
          <p:spPr>
            <a:xfrm>
              <a:off x="0" y="1308797"/>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a:ln>
                    <a:noFill/>
                  </a:ln>
                  <a:solidFill>
                    <a:srgbClr val="000000"/>
                  </a:solidFill>
                  <a:effectLst/>
                  <a:uLnTx/>
                  <a:uFillTx/>
                  <a:latin typeface="Helvetica Neue"/>
                  <a:sym typeface="Helvetica Neue"/>
                </a:rPr>
                <a:t> public key</a:t>
              </a:r>
            </a:p>
          </p:txBody>
        </p:sp>
      </p:grpSp>
      <p:grpSp>
        <p:nvGrpSpPr>
          <p:cNvPr id="414" name="Group"/>
          <p:cNvGrpSpPr/>
          <p:nvPr/>
        </p:nvGrpSpPr>
        <p:grpSpPr>
          <a:xfrm>
            <a:off x="4420065" y="4256988"/>
            <a:ext cx="1997286" cy="3074130"/>
            <a:chOff x="607846" y="0"/>
            <a:chExt cx="1997285" cy="3074129"/>
          </a:xfrm>
        </p:grpSpPr>
        <p:sp>
          <p:nvSpPr>
            <p:cNvPr id="412" name="Ribbon"/>
            <p:cNvSpPr/>
            <p:nvPr/>
          </p:nvSpPr>
          <p:spPr>
            <a:xfrm>
              <a:off x="607846" y="0"/>
              <a:ext cx="683099" cy="1031908"/>
            </a:xfrm>
            <a:custGeom>
              <a:avLst/>
              <a:gdLst/>
              <a:ahLst/>
              <a:cxnLst>
                <a:cxn ang="0">
                  <a:pos x="wd2" y="hd2"/>
                </a:cxn>
                <a:cxn ang="5400000">
                  <a:pos x="wd2" y="hd2"/>
                </a:cxn>
                <a:cxn ang="10800000">
                  <a:pos x="wd2" y="hd2"/>
                </a:cxn>
                <a:cxn ang="16200000">
                  <a:pos x="wd2" y="hd2"/>
                </a:cxn>
              </a:cxnLst>
              <a:rect l="0" t="0" r="r" b="b"/>
              <a:pathLst>
                <a:path w="21484"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3" name="amazon.com certificate…"/>
            <p:cNvSpPr/>
            <p:nvPr/>
          </p:nvSpPr>
          <p:spPr>
            <a:xfrm>
              <a:off x="1335131" y="180412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marL="0" marR="0" lvl="0" indent="0" algn="ctr" defTabSz="410765" rtl="0" eaLnBrk="1" fontAlgn="auto" latinLnBrk="0" hangingPunct="0">
                <a:lnSpc>
                  <a:spcPct val="100000"/>
                </a:lnSpc>
                <a:spcBef>
                  <a:spcPts val="0"/>
                </a:spcBef>
                <a:spcAft>
                  <a:spcPts val="0"/>
                </a:spcAft>
                <a:buClrTx/>
                <a:buSzTx/>
                <a:buFontTx/>
                <a:buNone/>
                <a:tabLst/>
                <a:defRPr sz="1600" b="1" u="sng">
                  <a:latin typeface="+mj-lt"/>
                  <a:ea typeface="+mj-ea"/>
                  <a:cs typeface="+mj-cs"/>
                  <a:sym typeface="Helvetica Neue"/>
                </a:defRPr>
              </a:pPr>
              <a:r>
                <a:rPr kumimoji="0" sz="1600" b="1" i="0" u="sng" strike="noStrike" kern="0" cap="none" spc="0" normalizeH="0" baseline="0" noProof="0" dirty="0">
                  <a:ln>
                    <a:noFill/>
                  </a:ln>
                  <a:solidFill>
                    <a:srgbClr val="0000FF"/>
                  </a:solidFill>
                  <a:effectLst/>
                  <a:uLnTx/>
                  <a:uFill>
                    <a:solidFill>
                      <a:srgbClr val="0000FF"/>
                    </a:solidFill>
                  </a:uFill>
                  <a:latin typeface="Helvetica Neue"/>
                  <a:sym typeface="Helvetica Neue"/>
                  <a:hlinkClick r:id="rId3"/>
                </a:rPr>
                <a:t>amazon.com</a:t>
              </a:r>
              <a:r>
                <a:rPr kumimoji="0" sz="1600" b="1" i="0" u="none" strike="noStrike" kern="0" cap="none" spc="0" normalizeH="0" baseline="0" noProof="0" dirty="0">
                  <a:ln>
                    <a:noFill/>
                  </a:ln>
                  <a:solidFill>
                    <a:srgbClr val="000000"/>
                  </a:solidFill>
                  <a:effectLst/>
                  <a:uLnTx/>
                  <a:uFillTx/>
                  <a:latin typeface="Helvetica Neue"/>
                  <a:sym typeface="Helvetica Neue"/>
                </a:rPr>
                <a:t> certificate</a:t>
              </a:r>
            </a:p>
            <a:p>
              <a:pPr marL="0" marR="0" lvl="0" indent="0" algn="ctr" defTabSz="410765" rtl="0" eaLnBrk="1" fontAlgn="auto" latinLnBrk="0" hangingPunct="0">
                <a:lnSpc>
                  <a:spcPct val="100000"/>
                </a:lnSpc>
                <a:spcBef>
                  <a:spcPts val="0"/>
                </a:spcBef>
                <a:spcAft>
                  <a:spcPts val="0"/>
                </a:spcAft>
                <a:buClrTx/>
                <a:buSzTx/>
                <a:buFontTx/>
                <a:buNone/>
                <a:tabLst/>
                <a:defRPr sz="1600" b="1">
                  <a:latin typeface="+mj-lt"/>
                  <a:ea typeface="+mj-ea"/>
                  <a:cs typeface="+mj-cs"/>
                  <a:sym typeface="Helvetica Neue"/>
                </a:defRPr>
              </a:pPr>
              <a:r>
                <a:rPr kumimoji="0" sz="1600" b="1" i="0" u="none" strike="noStrike" kern="0" cap="none" spc="0" normalizeH="0" baseline="0" noProof="0" dirty="0">
                  <a:ln>
                    <a:noFill/>
                  </a:ln>
                  <a:solidFill>
                    <a:srgbClr val="000000"/>
                  </a:solidFill>
                  <a:effectLst/>
                  <a:uLnTx/>
                  <a:uFillTx/>
                  <a:latin typeface="Helvetica Neue"/>
                  <a:sym typeface="Helvetica Neue"/>
                </a:rPr>
                <a:t>(AZ’s public key + CA’s sig)</a:t>
              </a:r>
            </a:p>
          </p:txBody>
        </p:sp>
      </p:grpSp>
      <p:grpSp>
        <p:nvGrpSpPr>
          <p:cNvPr id="417" name="Group"/>
          <p:cNvGrpSpPr/>
          <p:nvPr/>
        </p:nvGrpSpPr>
        <p:grpSpPr>
          <a:xfrm>
            <a:off x="8291459" y="5260271"/>
            <a:ext cx="1483709" cy="614450"/>
            <a:chOff x="0" y="0"/>
            <a:chExt cx="1483707" cy="614448"/>
          </a:xfrm>
        </p:grpSpPr>
        <p:sp>
          <p:nvSpPr>
            <p:cNvPr id="415" name="Skeleton Key"/>
            <p:cNvSpPr/>
            <p:nvPr/>
          </p:nvSpPr>
          <p:spPr>
            <a:xfrm>
              <a:off x="203364" y="0"/>
              <a:ext cx="1076979" cy="412191"/>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rgbClr val="61D836"/>
            </a:solidFill>
            <a:ln w="12700" cap="flat">
              <a:noFill/>
              <a:miter lim="400000"/>
            </a:ln>
            <a:effectLst/>
          </p:spPr>
          <p:txBody>
            <a:bodyPr wrap="square" lIns="25400" tIns="25400" rIns="25400" bIns="25400" numCol="1" anchor="ctr">
              <a:noAutofit/>
            </a:bodyPr>
            <a:lstStyle/>
            <a:p>
              <a:pPr marL="0" marR="0" lvl="0" indent="0" algn="ctr" defTabSz="410765" rtl="0" eaLnBrk="1" fontAlgn="auto" latinLnBrk="0" hangingPunct="0">
                <a:lnSpc>
                  <a:spcPct val="100000"/>
                </a:lnSpc>
                <a:spcBef>
                  <a:spcPts val="0"/>
                </a:spcBef>
                <a:spcAft>
                  <a:spcPts val="0"/>
                </a:spcAft>
                <a:buClrTx/>
                <a:buSzTx/>
                <a:buFontTx/>
                <a:buNone/>
                <a:tabLst/>
                <a:defRPr sz="1400">
                  <a:solidFill>
                    <a:srgbClr val="FFFFFF"/>
                  </a:solidFill>
                  <a:latin typeface="Helvetica Neue Medium"/>
                  <a:ea typeface="Helvetica Neue Medium"/>
                  <a:cs typeface="Helvetica Neue Medium"/>
                  <a:sym typeface="Helvetica Neue Medium"/>
                </a:defRPr>
              </a:pPr>
              <a:endParaRPr kumimoji="0" sz="1400" b="0" i="0" u="none" strike="noStrike" kern="0" cap="none" spc="0" normalizeH="0" baseline="0" noProof="0">
                <a:ln>
                  <a:noFill/>
                </a:ln>
                <a:solidFill>
                  <a:srgbClr val="FFFFFF"/>
                </a:solidFill>
                <a:effectLst/>
                <a:uLnTx/>
                <a:uFillTx/>
                <a:latin typeface="Helvetica Neue Medium"/>
                <a:sym typeface="Helvetica Neue Medium"/>
              </a:endParaRPr>
            </a:p>
          </p:txBody>
        </p:sp>
        <p:sp>
          <p:nvSpPr>
            <p:cNvPr id="416" name="CA public key"/>
            <p:cNvSpPr/>
            <p:nvPr/>
          </p:nvSpPr>
          <p:spPr>
            <a:xfrm>
              <a:off x="0" y="614448"/>
              <a:ext cx="14837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410765">
                <a:defRPr sz="1600" b="1">
                  <a:latin typeface="+mj-lt"/>
                  <a:ea typeface="+mj-ea"/>
                  <a:cs typeface="+mj-cs"/>
                  <a:sym typeface="Helvetica Neue"/>
                </a:defRPr>
              </a:lvl1pPr>
            </a:lstStyle>
            <a:p>
              <a:pPr marL="0" marR="0" lvl="0" indent="0" algn="ctr" defTabSz="410765" rtl="0" eaLnBrk="1" fontAlgn="auto" latinLnBrk="0" hangingPunct="0">
                <a:lnSpc>
                  <a:spcPct val="100000"/>
                </a:lnSpc>
                <a:spcBef>
                  <a:spcPts val="0"/>
                </a:spcBef>
                <a:spcAft>
                  <a:spcPts val="0"/>
                </a:spcAft>
                <a:buClrTx/>
                <a:buSzTx/>
                <a:buFontTx/>
                <a:buNone/>
                <a:tabLst/>
                <a:defRPr/>
              </a:pPr>
              <a:r>
                <a:rPr kumimoji="0" sz="1600" b="1" i="0" u="none" strike="noStrike" kern="0" cap="none" spc="0" normalizeH="0" baseline="0" noProof="0">
                  <a:ln>
                    <a:noFill/>
                  </a:ln>
                  <a:solidFill>
                    <a:srgbClr val="000000"/>
                  </a:solidFill>
                  <a:effectLst/>
                  <a:uLnTx/>
                  <a:uFillTx/>
                  <a:latin typeface="Helvetica Neue"/>
                  <a:sym typeface="Helvetica Neue"/>
                </a:rPr>
                <a:t>CA public key</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416145 -0.306245" pathEditMode="relative">
                                      <p:cBhvr>
                                        <p:cTn id="6" dur="1000" fill="hold"/>
                                        <p:tgtEl>
                                          <p:spTgt spid="387"/>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000000 0.000000 L 0.376643 -0.379906" pathEditMode="relative">
                                      <p:cBhvr>
                                        <p:cTn id="10" dur="1000" fill="hold"/>
                                        <p:tgtEl>
                                          <p:spTgt spid="399"/>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98529 0.010216" pathEditMode="relative">
                                      <p:cBhvr>
                                        <p:cTn id="14" dur="1000" fill="hold"/>
                                        <p:tgtEl>
                                          <p:spTgt spid="405"/>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iterate>
                                    <p:tmAbs val="0"/>
                                  </p:iterate>
                                  <p:childTnLst>
                                    <p:set>
                                      <p:cBhvr>
                                        <p:cTn id="18" fill="hold">
                                          <p:stCondLst>
                                            <p:cond delay="0"/>
                                          </p:stCondLst>
                                        </p:cTn>
                                        <p:tgtEl>
                                          <p:spTgt spid="405"/>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0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path" presetSubtype="0" accel="50000" decel="50000" fill="hold" nodeType="clickEffect">
                                  <p:stCondLst>
                                    <p:cond delay="0"/>
                                  </p:stCondLst>
                                  <p:childTnLst>
                                    <p:animMotion origin="layout" path="M 0.15703 -0.18056 L -0.12019 0.41574 " pathEditMode="relative" rAng="0" ptsTypes="AA">
                                      <p:cBhvr>
                                        <p:cTn id="26" dur="1000" fill="hold"/>
                                        <p:tgtEl>
                                          <p:spTgt spid="408"/>
                                        </p:tgtEl>
                                        <p:attrNameLst>
                                          <p:attrName>ppt_x</p:attrName>
                                          <p:attrName>ppt_y</p:attrName>
                                        </p:attrNameLst>
                                      </p:cBhvr>
                                      <p:rCtr x="-13867" y="29815"/>
                                    </p:animMotion>
                                  </p:childTnLst>
                                </p:cTn>
                              </p:par>
                            </p:childTnLst>
                          </p:cTn>
                        </p:par>
                        <p:par>
                          <p:cTn id="27" fill="hold">
                            <p:stCondLst>
                              <p:cond delay="1000"/>
                            </p:stCondLst>
                            <p:childTnLst>
                              <p:par>
                                <p:cTn id="28" presetID="1" presetClass="exit" presetSubtype="0" fill="hold" grpId="0" nodeType="afterEffect">
                                  <p:stCondLst>
                                    <p:cond delay="0"/>
                                  </p:stCondLst>
                                  <p:iterate>
                                    <p:tmAbs val="0"/>
                                  </p:iterate>
                                  <p:childTnLst>
                                    <p:set>
                                      <p:cBhvr>
                                        <p:cTn id="29" fill="hold">
                                          <p:stCondLst>
                                            <p:cond delay="0"/>
                                          </p:stCondLst>
                                        </p:cTn>
                                        <p:tgtEl>
                                          <p:spTgt spid="387"/>
                                        </p:tgtEl>
                                        <p:attrNameLst>
                                          <p:attrName>style.visibility</p:attrName>
                                        </p:attrNameLst>
                                      </p:cBhvr>
                                      <p:to>
                                        <p:strVal val="hidden"/>
                                      </p:to>
                                    </p:set>
                                  </p:childTnLst>
                                </p:cTn>
                              </p:par>
                            </p:childTnLst>
                          </p:cTn>
                        </p:par>
                        <p:par>
                          <p:cTn id="30" fill="hold">
                            <p:stCondLst>
                              <p:cond delay="1000"/>
                            </p:stCondLst>
                            <p:childTnLst>
                              <p:par>
                                <p:cTn id="31" presetID="1" presetClass="exit" presetSubtype="0" fill="hold" grpId="0" nodeType="afterEffect">
                                  <p:stCondLst>
                                    <p:cond delay="0"/>
                                  </p:stCondLst>
                                  <p:iterate>
                                    <p:tmAbs val="0"/>
                                  </p:iterate>
                                  <p:childTnLst>
                                    <p:set>
                                      <p:cBhvr>
                                        <p:cTn id="32" fill="hold">
                                          <p:stCondLst>
                                            <p:cond delay="0"/>
                                          </p:stCondLst>
                                        </p:cTn>
                                        <p:tgtEl>
                                          <p:spTgt spid="39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41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path" presetSubtype="0" accel="50000" decel="50000" fill="hold" nodeType="clickEffect">
                                  <p:stCondLst>
                                    <p:cond delay="0"/>
                                  </p:stCondLst>
                                  <p:childTnLst>
                                    <p:animMotion origin="layout" path="M 0.000000 0.000000 L 0.410866 -0.016778" pathEditMode="relative">
                                      <p:cBhvr>
                                        <p:cTn id="40" dur="1000" fill="hold"/>
                                        <p:tgtEl>
                                          <p:spTgt spid="414"/>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7" grpId="0" animBg="1" advAuto="0"/>
      <p:bldP spid="399" grpId="0" animBg="1" advAuto="0"/>
      <p:bldP spid="405" grpId="0" animBg="1" advAuto="0"/>
      <p:bldP spid="408" grpId="0" animBg="1" advAuto="0"/>
      <p:bldP spid="414" grpId="0" animBg="1" advAuto="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5" name="Note: We had to already know the CA's public key…"/>
          <p:cNvSpPr txBox="1">
            <a:spLocks noGrp="1"/>
          </p:cNvSpPr>
          <p:nvPr>
            <p:ph idx="1"/>
          </p:nvPr>
        </p:nvSpPr>
        <p:spPr>
          <a:xfrm>
            <a:off x="838200" y="1500160"/>
            <a:ext cx="5074085" cy="4351338"/>
          </a:xfrm>
          <a:prstGeom prst="rect">
            <a:avLst/>
          </a:prstGeom>
        </p:spPr>
        <p:txBody>
          <a:bodyPr/>
          <a:lstStyle/>
          <a:p>
            <a:r>
              <a:rPr lang="en-US" dirty="0"/>
              <a:t>For this to work, w</a:t>
            </a:r>
            <a:r>
              <a:rPr dirty="0"/>
              <a:t>e had to already know the CA's public key</a:t>
            </a:r>
          </a:p>
          <a:p>
            <a:r>
              <a:rPr dirty="0"/>
              <a:t>There are a small set of “root” CA’s (think: root DNS servers)</a:t>
            </a:r>
          </a:p>
          <a:p>
            <a:r>
              <a:rPr dirty="0"/>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096000" y="2685995"/>
            <a:ext cx="5223868" cy="3321845"/>
          </a:xfrm>
          <a:prstGeom prst="rect">
            <a:avLst/>
          </a:prstGeom>
          <a:ln w="12700">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prstGeom prst="rect">
            <a:avLst/>
          </a:prstGeom>
        </p:spPr>
        <p:txBody>
          <a:bodyPr>
            <a:normAutofit/>
          </a:bodyPr>
          <a:lstStyle/>
          <a:p>
            <a:r>
              <a:rPr lang="en-US" sz="3600" dirty="0"/>
              <a:t>What happens if a CA is compromised, and issues invalid certificates?</a:t>
            </a:r>
            <a:endParaRPr sz="3600" dirty="0"/>
          </a:p>
        </p:txBody>
      </p:sp>
      <p:pic>
        <p:nvPicPr>
          <p:cNvPr id="351" name="Image" descr="Image"/>
          <p:cNvPicPr>
            <a:picLocks noChangeAspect="1"/>
          </p:cNvPicPr>
          <p:nvPr/>
        </p:nvPicPr>
        <p:blipFill>
          <a:blip r:embed="rId3"/>
          <a:stretch>
            <a:fillRect/>
          </a:stretch>
        </p:blipFill>
        <p:spPr>
          <a:xfrm>
            <a:off x="6513911" y="1997123"/>
            <a:ext cx="5054204" cy="4598790"/>
          </a:xfrm>
          <a:prstGeom prst="rect">
            <a:avLst/>
          </a:prstGeom>
          <a:ln w="12700">
            <a:solidFill>
              <a:schemeClr val="tx1"/>
            </a:solidFill>
            <a:miter lim="400000"/>
          </a:ln>
        </p:spPr>
      </p:pic>
      <p:pic>
        <p:nvPicPr>
          <p:cNvPr id="352" name="Image" descr="Image"/>
          <p:cNvPicPr>
            <a:picLocks noChangeAspect="1"/>
          </p:cNvPicPr>
          <p:nvPr/>
        </p:nvPicPr>
        <p:blipFill>
          <a:blip r:embed="rId4"/>
          <a:stretch>
            <a:fillRect/>
          </a:stretch>
        </p:blipFill>
        <p:spPr>
          <a:xfrm>
            <a:off x="838200" y="1997123"/>
            <a:ext cx="4839891" cy="1669852"/>
          </a:xfrm>
          <a:prstGeom prst="rect">
            <a:avLst/>
          </a:prstGeom>
          <a:ln w="12700">
            <a:solidFill>
              <a:schemeClr val="tx1"/>
            </a:solidFill>
            <a:miter lim="400000"/>
          </a:ln>
        </p:spPr>
      </p:pic>
    </p:spTree>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idx="1"/>
          </p:nvPr>
        </p:nvSpPr>
        <p:spPr/>
        <p:txBody>
          <a:bodyPr>
            <a:normAutofit/>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2269331" y="2071069"/>
            <a:ext cx="8529638" cy="3619500"/>
          </a:xfrm>
          <a:prstGeom prst="rect">
            <a:avLst/>
          </a:prstGeom>
          <a:ln>
            <a:solidFill>
              <a:schemeClr val="tx1"/>
            </a:solidFill>
          </a:ln>
        </p:spPr>
      </p:pic>
    </p:spTree>
    <p:extLst>
      <p:ext uri="{BB962C8B-B14F-4D97-AF65-F5344CB8AC3E}">
        <p14:creationId xmlns:p14="http://schemas.microsoft.com/office/powerpoint/2010/main" val="7855837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t>
            </a:r>
            <a:r>
              <a:rPr lang="en-US" dirty="0"/>
              <a:t>pathways for </a:t>
            </a:r>
            <a:r>
              <a:rPr dirty="0"/>
              <a:t>account creation, password reset</a:t>
            </a:r>
            <a:r>
              <a:rPr lang="en-US" dirty="0"/>
              <a:t>.</a:t>
            </a:r>
            <a:endParaRPr dirty="0"/>
          </a:p>
          <a:p>
            <a:r>
              <a:rPr lang="en-US" dirty="0"/>
              <a:t>Use an expert vendor, like Auth0, to handle login</a:t>
            </a:r>
          </a:p>
          <a:p>
            <a:pPr lvl="1"/>
            <a:r>
              <a:rPr lang="en-US" dirty="0"/>
              <a:t>They might do it better than you can.</a:t>
            </a:r>
            <a:endParaRPr dirty="0"/>
          </a:p>
        </p:txBody>
      </p:sp>
    </p:spTree>
    <p:extLst>
      <p:ext uri="{BB962C8B-B14F-4D97-AF65-F5344CB8AC3E}">
        <p14:creationId xmlns:p14="http://schemas.microsoft.com/office/powerpoint/2010/main" val="24544661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DF76-386D-3C7A-7E47-3D99278CCEE6}"/>
              </a:ext>
            </a:extLst>
          </p:cNvPr>
          <p:cNvSpPr>
            <a:spLocks noGrp="1"/>
          </p:cNvSpPr>
          <p:nvPr>
            <p:ph type="title"/>
          </p:nvPr>
        </p:nvSpPr>
        <p:spPr/>
        <p:txBody>
          <a:bodyPr/>
          <a:lstStyle/>
          <a:p>
            <a:r>
              <a:rPr lang="en-US" dirty="0"/>
              <a:t>Vulnerability 4: Supply-Chain Attacks</a:t>
            </a:r>
          </a:p>
        </p:txBody>
      </p:sp>
      <p:sp>
        <p:nvSpPr>
          <p:cNvPr id="3" name="Content Placeholder 2">
            <a:extLst>
              <a:ext uri="{FF2B5EF4-FFF2-40B4-BE49-F238E27FC236}">
                <a16:creationId xmlns:a16="http://schemas.microsoft.com/office/drawing/2014/main" id="{60B71892-19E8-4563-4834-8C1CE1C46F4F}"/>
              </a:ext>
            </a:extLst>
          </p:cNvPr>
          <p:cNvSpPr>
            <a:spLocks noGrp="1"/>
          </p:cNvSpPr>
          <p:nvPr>
            <p:ph idx="1"/>
          </p:nvPr>
        </p:nvSpPr>
        <p:spPr>
          <a:xfrm>
            <a:off x="838199" y="1500160"/>
            <a:ext cx="6551423" cy="4351338"/>
          </a:xfrm>
        </p:spPr>
        <p:txBody>
          <a:bodyPr/>
          <a:lstStyle/>
          <a:p>
            <a:r>
              <a:rPr lang="en-US" dirty="0"/>
              <a:t>Do we trust our own code? </a:t>
            </a:r>
          </a:p>
          <a:p>
            <a:r>
              <a:rPr lang="en-US" dirty="0"/>
              <a:t>Third-party code provides an attack vector</a:t>
            </a:r>
          </a:p>
          <a:p>
            <a:endParaRPr lang="en-US" dirty="0"/>
          </a:p>
        </p:txBody>
      </p:sp>
    </p:spTree>
    <p:extLst>
      <p:ext uri="{BB962C8B-B14F-4D97-AF65-F5344CB8AC3E}">
        <p14:creationId xmlns:p14="http://schemas.microsoft.com/office/powerpoint/2010/main" val="25948901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a:bodyPr>
          <a:lstStyle/>
          <a:p>
            <a:r>
              <a:rPr lang="en-US" sz="3600" dirty="0"/>
              <a:t>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1651339" y="4211067"/>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5984368"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9" name="External dependencies">
            <a:extLst>
              <a:ext uri="{FF2B5EF4-FFF2-40B4-BE49-F238E27FC236}">
                <a16:creationId xmlns:a16="http://schemas.microsoft.com/office/drawing/2014/main" id="{477771BA-0037-A54A-B32B-8D506F4C4D90}"/>
              </a:ext>
            </a:extLst>
          </p:cNvPr>
          <p:cNvSpPr/>
          <p:nvPr/>
        </p:nvSpPr>
        <p:spPr>
          <a:xfrm>
            <a:off x="1651339" y="2659223"/>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4381439"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9214917" y="343659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3240247" y="3238913"/>
            <a:ext cx="1166722" cy="69070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3" name="Line">
            <a:extLst>
              <a:ext uri="{FF2B5EF4-FFF2-40B4-BE49-F238E27FC236}">
                <a16:creationId xmlns:a16="http://schemas.microsoft.com/office/drawing/2014/main" id="{E5F109F0-90DE-044D-A85C-F52BE94CDFCD}"/>
              </a:ext>
            </a:extLst>
          </p:cNvPr>
          <p:cNvSpPr/>
          <p:nvPr/>
        </p:nvSpPr>
        <p:spPr>
          <a:xfrm>
            <a:off x="8355502" y="4016283"/>
            <a:ext cx="864751" cy="1"/>
          </a:xfrm>
          <a:prstGeom prst="line">
            <a:avLst/>
          </a:prstGeom>
          <a:ln w="127000">
            <a:solidFill>
              <a:srgbClr val="000000"/>
            </a:solidFill>
            <a:miter lim="400000"/>
            <a:tailEnd type="triangle"/>
          </a:ln>
        </p:spPr>
        <p:txBody>
          <a:bodyPr lIns="25400" tIns="25400" rIns="25400" bIns="25400" anchor="ctr"/>
          <a:lstStyle/>
          <a:p>
            <a:endParaRPr sz="900"/>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6829928" y="3442944"/>
            <a:ext cx="1596047" cy="115938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defTabSz="825500">
              <a:defRPr sz="3200">
                <a:solidFill>
                  <a:srgbClr val="000000"/>
                </a:solidFill>
                <a:latin typeface="Helvetica Neue Medium"/>
                <a:ea typeface="Helvetica Neue Medium"/>
                <a:cs typeface="Helvetica Neue Medium"/>
                <a:sym typeface="Helvetica Neue Medium"/>
              </a:defRPr>
            </a:lvl1pPr>
          </a:lstStyle>
          <a:p>
            <a:pPr algn="ctr"/>
            <a:r>
              <a:rPr sz="1600" b="1" dirty="0">
                <a:latin typeface="Helvetica" panose="020B0604020202020204" pitchFamily="34" charset="0"/>
                <a:cs typeface="Helvetica" panose="020B0604020202020204" pitchFamily="34" charset="0"/>
              </a:rP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3274969" y="3967473"/>
            <a:ext cx="1099751" cy="787711"/>
          </a:xfrm>
          <a:prstGeom prst="line">
            <a:avLst/>
          </a:prstGeom>
          <a:ln w="127000">
            <a:solidFill>
              <a:srgbClr val="000000"/>
            </a:solidFill>
            <a:miter lim="400000"/>
            <a:tailEnd type="triangle"/>
          </a:ln>
        </p:spPr>
        <p:txBody>
          <a:bodyPr lIns="25400" tIns="25400" rIns="25400" bIns="25400" anchor="ctr"/>
          <a:lstStyle/>
          <a:p>
            <a:endParaRPr sz="900"/>
          </a:p>
        </p:txBody>
      </p:sp>
    </p:spTree>
    <p:extLst>
      <p:ext uri="{BB962C8B-B14F-4D97-AF65-F5344CB8AC3E}">
        <p14:creationId xmlns:p14="http://schemas.microsoft.com/office/powerpoint/2010/main" val="13136699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34E01-2FA1-197A-5356-A65E7B0A2B57}"/>
              </a:ext>
            </a:extLst>
          </p:cNvPr>
          <p:cNvSpPr>
            <a:spLocks noGrp="1"/>
          </p:cNvSpPr>
          <p:nvPr>
            <p:ph type="title"/>
          </p:nvPr>
        </p:nvSpPr>
        <p:spPr>
          <a:xfrm>
            <a:off x="838200" y="18255"/>
            <a:ext cx="6176375" cy="1325563"/>
          </a:xfrm>
        </p:spPr>
        <p:txBody>
          <a:bodyPr/>
          <a:lstStyle/>
          <a:p>
            <a:r>
              <a:rPr lang="en-US" dirty="0"/>
              <a:t>Example: the </a:t>
            </a:r>
            <a:r>
              <a:rPr lang="en-US" dirty="0" err="1"/>
              <a:t>eslint</a:t>
            </a:r>
            <a:r>
              <a:rPr lang="en-US" dirty="0"/>
              <a:t>-scope attack (2018)</a:t>
            </a:r>
          </a:p>
        </p:txBody>
      </p:sp>
      <p:sp>
        <p:nvSpPr>
          <p:cNvPr id="5" name="Content Placeholder 4">
            <a:extLst>
              <a:ext uri="{FF2B5EF4-FFF2-40B4-BE49-F238E27FC236}">
                <a16:creationId xmlns:a16="http://schemas.microsoft.com/office/drawing/2014/main" id="{A9C9FA64-1787-F504-C428-FB53B1BE993D}"/>
              </a:ext>
            </a:extLst>
          </p:cNvPr>
          <p:cNvSpPr>
            <a:spLocks noGrp="1"/>
          </p:cNvSpPr>
          <p:nvPr>
            <p:ph idx="1"/>
          </p:nvPr>
        </p:nvSpPr>
        <p:spPr>
          <a:xfrm>
            <a:off x="838200" y="1500160"/>
            <a:ext cx="6176375" cy="4351338"/>
          </a:xfrm>
        </p:spPr>
        <p:txBody>
          <a:bodyPr/>
          <a:lstStyle/>
          <a:p>
            <a:r>
              <a:rPr lang="en-US" dirty="0"/>
              <a:t>On 7/12/2018, a malicious version of </a:t>
            </a:r>
            <a:r>
              <a:rPr lang="en-US" dirty="0" err="1"/>
              <a:t>eslint</a:t>
            </a:r>
            <a:r>
              <a:rPr lang="en-US" dirty="0"/>
              <a:t>-scope was published to </a:t>
            </a:r>
            <a:r>
              <a:rPr lang="en-US" dirty="0" err="1"/>
              <a:t>npm</a:t>
            </a:r>
            <a:r>
              <a:rPr lang="en-US" dirty="0"/>
              <a:t>.</a:t>
            </a:r>
          </a:p>
          <a:p>
            <a:r>
              <a:rPr lang="en-US" dirty="0" err="1"/>
              <a:t>eslint</a:t>
            </a:r>
            <a:r>
              <a:rPr lang="en-US" dirty="0"/>
              <a:t>-scope is a core element of </a:t>
            </a:r>
            <a:r>
              <a:rPr lang="en-US" dirty="0" err="1"/>
              <a:t>eslint</a:t>
            </a:r>
            <a:r>
              <a:rPr lang="en-US" dirty="0"/>
              <a:t>, so many </a:t>
            </a:r>
            <a:r>
              <a:rPr lang="en-US" dirty="0" err="1"/>
              <a:t>many</a:t>
            </a:r>
            <a:r>
              <a:rPr lang="en-US" dirty="0"/>
              <a:t> users were affected.</a:t>
            </a:r>
          </a:p>
          <a:p>
            <a:r>
              <a:rPr lang="en-US" dirty="0"/>
              <a:t>Let’s analyze this… </a:t>
            </a:r>
          </a:p>
        </p:txBody>
      </p:sp>
      <p:sp>
        <p:nvSpPr>
          <p:cNvPr id="3" name="Slide Number Placeholder 2">
            <a:extLst>
              <a:ext uri="{FF2B5EF4-FFF2-40B4-BE49-F238E27FC236}">
                <a16:creationId xmlns:a16="http://schemas.microsoft.com/office/drawing/2014/main" id="{5D1E638C-6458-EB71-28AF-84F2B3E36786}"/>
              </a:ext>
            </a:extLst>
          </p:cNvPr>
          <p:cNvSpPr>
            <a:spLocks noGrp="1"/>
          </p:cNvSpPr>
          <p:nvPr>
            <p:ph type="sldNum" sz="quarter" idx="12"/>
          </p:nvPr>
        </p:nvSpPr>
        <p:spPr/>
        <p:txBody>
          <a:bodyPr/>
          <a:lstStyle/>
          <a:p>
            <a:fld id="{20F37917-FD3A-4669-9018-DA04BCDD3D75}" type="slidenum">
              <a:rPr lang="en-US" smtClean="0"/>
              <a:t>39</a:t>
            </a:fld>
            <a:endParaRPr lang="en-US"/>
          </a:p>
        </p:txBody>
      </p:sp>
      <p:pic>
        <p:nvPicPr>
          <p:cNvPr id="4" name="Image" descr="Postmortem for Malicious Packages Published on July 12th, 2018">
            <a:extLst>
              <a:ext uri="{FF2B5EF4-FFF2-40B4-BE49-F238E27FC236}">
                <a16:creationId xmlns:a16="http://schemas.microsoft.com/office/drawing/2014/main" id="{EB23FF2B-CFCE-F533-2699-C61E4E800B27}"/>
              </a:ext>
            </a:extLst>
          </p:cNvPr>
          <p:cNvPicPr>
            <a:picLocks noChangeAspect="1"/>
          </p:cNvPicPr>
          <p:nvPr/>
        </p:nvPicPr>
        <p:blipFill>
          <a:blip r:embed="rId3"/>
          <a:stretch>
            <a:fillRect/>
          </a:stretch>
        </p:blipFill>
        <p:spPr>
          <a:xfrm>
            <a:off x="7226299" y="463505"/>
            <a:ext cx="4127501" cy="5480051"/>
          </a:xfrm>
          <a:prstGeom prst="rect">
            <a:avLst/>
          </a:prstGeom>
          <a:ln w="12700">
            <a:solidFill>
              <a:schemeClr val="tx1"/>
            </a:solidFill>
            <a:miter lim="400000"/>
          </a:ln>
        </p:spPr>
      </p:pic>
      <p:sp>
        <p:nvSpPr>
          <p:cNvPr id="6" name="TextBox 5">
            <a:extLst>
              <a:ext uri="{FF2B5EF4-FFF2-40B4-BE49-F238E27FC236}">
                <a16:creationId xmlns:a16="http://schemas.microsoft.com/office/drawing/2014/main" id="{C23F348B-9F00-D08F-6BAB-D3B733FE22E1}"/>
              </a:ext>
            </a:extLst>
          </p:cNvPr>
          <p:cNvSpPr txBox="1"/>
          <p:nvPr/>
        </p:nvSpPr>
        <p:spPr>
          <a:xfrm>
            <a:off x="5298510" y="6225436"/>
            <a:ext cx="5210827" cy="4960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hlinkClick r:id="rId4"/>
              </a:rPr>
              <a:t>https://eslint.org/blog/2018/07/postmortem-for-malicious-package-publishes/</a:t>
            </a:r>
            <a:endParaRPr lang="en-US" dirty="0">
              <a:solidFill>
                <a:schemeClr val="tx1"/>
              </a:solidFill>
            </a:endParaRPr>
          </a:p>
        </p:txBody>
      </p:sp>
    </p:spTree>
    <p:extLst>
      <p:ext uri="{BB962C8B-B14F-4D97-AF65-F5344CB8AC3E}">
        <p14:creationId xmlns:p14="http://schemas.microsoft.com/office/powerpoint/2010/main" val="1675522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5EE76-9285-238F-5EE7-FE6F356AA0D1}"/>
              </a:ext>
            </a:extLst>
          </p:cNvPr>
          <p:cNvSpPr>
            <a:spLocks noGrp="1"/>
          </p:cNvSpPr>
          <p:nvPr>
            <p:ph type="title"/>
          </p:nvPr>
        </p:nvSpPr>
        <p:spPr/>
        <p:txBody>
          <a:bodyPr/>
          <a:lstStyle/>
          <a:p>
            <a:r>
              <a:rPr lang="en-US" dirty="0"/>
              <a:t>Security: Basic Vocabulary (1)</a:t>
            </a:r>
          </a:p>
        </p:txBody>
      </p:sp>
      <p:sp>
        <p:nvSpPr>
          <p:cNvPr id="3" name="Content Placeholder 2">
            <a:extLst>
              <a:ext uri="{FF2B5EF4-FFF2-40B4-BE49-F238E27FC236}">
                <a16:creationId xmlns:a16="http://schemas.microsoft.com/office/drawing/2014/main" id="{51FF7043-E4F9-A17C-F3B8-FD58CA6A73D6}"/>
              </a:ext>
            </a:extLst>
          </p:cNvPr>
          <p:cNvSpPr>
            <a:spLocks noGrp="1"/>
          </p:cNvSpPr>
          <p:nvPr>
            <p:ph idx="1"/>
          </p:nvPr>
        </p:nvSpPr>
        <p:spPr/>
        <p:txBody>
          <a:bodyPr/>
          <a:lstStyle/>
          <a:p>
            <a:r>
              <a:rPr lang="en-US" dirty="0"/>
              <a:t>Security is a set of non-functional requirements (sometimes called “CIA”):</a:t>
            </a:r>
          </a:p>
          <a:p>
            <a:r>
              <a:rPr lang="en-US" dirty="0"/>
              <a:t>Confidentiality: is information disclosed to unauthorized individuals?</a:t>
            </a:r>
          </a:p>
          <a:p>
            <a:r>
              <a:rPr lang="en-US" dirty="0"/>
              <a:t>Integrity: is code or data tampered with?</a:t>
            </a:r>
          </a:p>
          <a:p>
            <a:r>
              <a:rPr lang="en-US" dirty="0"/>
              <a:t>Availability: is the system accessible and usable?</a:t>
            </a:r>
          </a:p>
          <a:p>
            <a:endParaRPr lang="en-US" dirty="0"/>
          </a:p>
        </p:txBody>
      </p:sp>
      <p:sp>
        <p:nvSpPr>
          <p:cNvPr id="4" name="Slide Number Placeholder 3">
            <a:extLst>
              <a:ext uri="{FF2B5EF4-FFF2-40B4-BE49-F238E27FC236}">
                <a16:creationId xmlns:a16="http://schemas.microsoft.com/office/drawing/2014/main" id="{87774AF4-9C48-112F-56C4-79515273B15D}"/>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74751910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D1994-237B-BE56-8908-9DA25FD66ACC}"/>
              </a:ext>
            </a:extLst>
          </p:cNvPr>
          <p:cNvSpPr>
            <a:spLocks noGrp="1"/>
          </p:cNvSpPr>
          <p:nvPr>
            <p:ph type="title"/>
          </p:nvPr>
        </p:nvSpPr>
        <p:spPr/>
        <p:txBody>
          <a:bodyPr/>
          <a:lstStyle/>
          <a:p>
            <a:r>
              <a:rPr lang="en-US" dirty="0"/>
              <a:t>This incident leveraged several small security failures </a:t>
            </a:r>
          </a:p>
        </p:txBody>
      </p:sp>
      <p:sp>
        <p:nvSpPr>
          <p:cNvPr id="4" name="Content Placeholder 3">
            <a:extLst>
              <a:ext uri="{FF2B5EF4-FFF2-40B4-BE49-F238E27FC236}">
                <a16:creationId xmlns:a16="http://schemas.microsoft.com/office/drawing/2014/main" id="{8E569D0B-8C4C-D5F3-F633-5C5EE23755FD}"/>
              </a:ext>
            </a:extLst>
          </p:cNvPr>
          <p:cNvSpPr>
            <a:spLocks noGrp="1"/>
          </p:cNvSpPr>
          <p:nvPr>
            <p:ph idx="1"/>
          </p:nvPr>
        </p:nvSpPr>
        <p:spPr/>
        <p:txBody>
          <a:bodyPr>
            <a:normAutofit fontScale="92500" lnSpcReduction="10000"/>
          </a:bodyPr>
          <a:lstStyle/>
          <a:p>
            <a:r>
              <a:rPr lang="en-US" dirty="0"/>
              <a:t>An </a:t>
            </a:r>
            <a:r>
              <a:rPr lang="en-US" dirty="0" err="1"/>
              <a:t>eslint</a:t>
            </a:r>
            <a:r>
              <a:rPr lang="en-US" dirty="0"/>
              <a:t>-scope developer used their same password on another site.</a:t>
            </a:r>
          </a:p>
          <a:p>
            <a:r>
              <a:rPr lang="en-US" dirty="0"/>
              <a:t>The other site did not use 2FA</a:t>
            </a:r>
          </a:p>
          <a:p>
            <a:r>
              <a:rPr lang="en-US" dirty="0"/>
              <a:t>Password was leaked from the other site.</a:t>
            </a:r>
          </a:p>
          <a:p>
            <a:r>
              <a:rPr lang="en-US" dirty="0"/>
              <a:t>Attacker created malicious version of </a:t>
            </a:r>
            <a:r>
              <a:rPr lang="en-US" dirty="0" err="1"/>
              <a:t>eslint</a:t>
            </a:r>
            <a:r>
              <a:rPr lang="en-US" dirty="0"/>
              <a:t>-scope</a:t>
            </a:r>
          </a:p>
          <a:p>
            <a:r>
              <a:rPr lang="en-US" dirty="0"/>
              <a:t>Many users did not use package-</a:t>
            </a:r>
            <a:r>
              <a:rPr lang="en-US" dirty="0" err="1"/>
              <a:t>lock.json</a:t>
            </a:r>
            <a:r>
              <a:rPr lang="en-US" dirty="0"/>
              <a:t>, so their packages automatically installed the new (evil) version.</a:t>
            </a:r>
          </a:p>
          <a:p>
            <a:r>
              <a:rPr lang="en-US" dirty="0"/>
              <a:t>The malicious version sent copies of the user’s .</a:t>
            </a:r>
            <a:r>
              <a:rPr lang="en-US" dirty="0" err="1"/>
              <a:t>npmrc</a:t>
            </a:r>
            <a:r>
              <a:rPr lang="en-US" dirty="0"/>
              <a:t> to the attacker.   This file typically contains user tokens.</a:t>
            </a:r>
          </a:p>
          <a:p>
            <a:r>
              <a:rPr lang="en-US" dirty="0"/>
              <a:t>Estimated 4500 tokens were leaked and needed to be revoked.</a:t>
            </a:r>
          </a:p>
        </p:txBody>
      </p:sp>
      <p:sp>
        <p:nvSpPr>
          <p:cNvPr id="3" name="Slide Number Placeholder 2">
            <a:extLst>
              <a:ext uri="{FF2B5EF4-FFF2-40B4-BE49-F238E27FC236}">
                <a16:creationId xmlns:a16="http://schemas.microsoft.com/office/drawing/2014/main" id="{C097C4AA-9C32-07BB-74FC-2B25EE6B8A79}"/>
              </a:ext>
            </a:extLst>
          </p:cNvPr>
          <p:cNvSpPr>
            <a:spLocks noGrp="1"/>
          </p:cNvSpPr>
          <p:nvPr>
            <p:ph type="sldNum" sz="quarter" idx="12"/>
          </p:nvPr>
        </p:nvSpPr>
        <p:spPr/>
        <p:txBody>
          <a:bodyPr/>
          <a:lstStyle/>
          <a:p>
            <a:fld id="{20F37917-FD3A-4669-9018-DA04BCDD3D75}" type="slidenum">
              <a:rPr lang="en-US" smtClean="0"/>
              <a:t>40</a:t>
            </a:fld>
            <a:endParaRPr lang="en-US"/>
          </a:p>
        </p:txBody>
      </p:sp>
    </p:spTree>
    <p:extLst>
      <p:ext uri="{BB962C8B-B14F-4D97-AF65-F5344CB8AC3E}">
        <p14:creationId xmlns:p14="http://schemas.microsoft.com/office/powerpoint/2010/main" val="250827037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BEEAD-F7C7-6B80-623C-493C13DBB799}"/>
              </a:ext>
            </a:extLst>
          </p:cNvPr>
          <p:cNvSpPr>
            <a:spLocks noGrp="1"/>
          </p:cNvSpPr>
          <p:nvPr>
            <p:ph type="title"/>
          </p:nvPr>
        </p:nvSpPr>
        <p:spPr>
          <a:xfrm>
            <a:off x="838200" y="18255"/>
            <a:ext cx="3979127" cy="1325563"/>
          </a:xfrm>
        </p:spPr>
        <p:txBody>
          <a:bodyPr>
            <a:normAutofit fontScale="90000"/>
          </a:bodyPr>
          <a:lstStyle/>
          <a:p>
            <a:r>
              <a:rPr lang="en-US" dirty="0"/>
              <a:t>Example: the SolarWinds attack (2020)</a:t>
            </a:r>
          </a:p>
        </p:txBody>
      </p:sp>
      <p:sp>
        <p:nvSpPr>
          <p:cNvPr id="3" name="Content Placeholder 2">
            <a:extLst>
              <a:ext uri="{FF2B5EF4-FFF2-40B4-BE49-F238E27FC236}">
                <a16:creationId xmlns:a16="http://schemas.microsoft.com/office/drawing/2014/main" id="{D416E49C-1BF5-1B58-4DE4-52EEEDB3B576}"/>
              </a:ext>
            </a:extLst>
          </p:cNvPr>
          <p:cNvSpPr>
            <a:spLocks noGrp="1"/>
          </p:cNvSpPr>
          <p:nvPr>
            <p:ph idx="1"/>
          </p:nvPr>
        </p:nvSpPr>
        <p:spPr>
          <a:xfrm>
            <a:off x="838200" y="1500160"/>
            <a:ext cx="3979127" cy="4351338"/>
          </a:xfrm>
        </p:spPr>
        <p:txBody>
          <a:bodyPr/>
          <a:lstStyle/>
          <a:p>
            <a:r>
              <a:rPr lang="en-US" dirty="0"/>
              <a:t>Many networks compromised</a:t>
            </a:r>
          </a:p>
          <a:p>
            <a:r>
              <a:rPr lang="en-US" dirty="0"/>
              <a:t>Not discovered for months</a:t>
            </a:r>
          </a:p>
        </p:txBody>
      </p:sp>
      <p:sp>
        <p:nvSpPr>
          <p:cNvPr id="4" name="Slide Number Placeholder 3">
            <a:extLst>
              <a:ext uri="{FF2B5EF4-FFF2-40B4-BE49-F238E27FC236}">
                <a16:creationId xmlns:a16="http://schemas.microsoft.com/office/drawing/2014/main" id="{031BAE51-8385-9DB9-2663-77B6AEED500C}"/>
              </a:ext>
            </a:extLst>
          </p:cNvPr>
          <p:cNvSpPr>
            <a:spLocks noGrp="1"/>
          </p:cNvSpPr>
          <p:nvPr>
            <p:ph type="sldNum" sz="quarter" idx="12"/>
          </p:nvPr>
        </p:nvSpPr>
        <p:spPr/>
        <p:txBody>
          <a:bodyPr/>
          <a:lstStyle/>
          <a:p>
            <a:fld id="{20F37917-FD3A-4669-9018-DA04BCDD3D75}" type="slidenum">
              <a:rPr lang="en-US" smtClean="0"/>
              <a:t>41</a:t>
            </a:fld>
            <a:endParaRPr lang="en-US"/>
          </a:p>
        </p:txBody>
      </p:sp>
      <p:pic>
        <p:nvPicPr>
          <p:cNvPr id="5" name="Image" descr="Image">
            <a:extLst>
              <a:ext uri="{FF2B5EF4-FFF2-40B4-BE49-F238E27FC236}">
                <a16:creationId xmlns:a16="http://schemas.microsoft.com/office/drawing/2014/main" id="{179D2120-0D4E-2CD3-1CC9-72045E791596}"/>
              </a:ext>
            </a:extLst>
          </p:cNvPr>
          <p:cNvPicPr>
            <a:picLocks noChangeAspect="1"/>
          </p:cNvPicPr>
          <p:nvPr/>
        </p:nvPicPr>
        <p:blipFill rotWithShape="1">
          <a:blip r:embed="rId2"/>
          <a:srcRect t="41313"/>
          <a:stretch/>
        </p:blipFill>
        <p:spPr>
          <a:xfrm>
            <a:off x="4961103" y="471425"/>
            <a:ext cx="6932828" cy="6163551"/>
          </a:xfrm>
          <a:prstGeom prst="rect">
            <a:avLst/>
          </a:prstGeom>
          <a:ln w="12700">
            <a:solidFill>
              <a:schemeClr val="tx1"/>
            </a:solidFill>
            <a:miter lim="400000"/>
          </a:ln>
        </p:spPr>
      </p:pic>
    </p:spTree>
    <p:extLst>
      <p:ext uri="{BB962C8B-B14F-4D97-AF65-F5344CB8AC3E}">
        <p14:creationId xmlns:p14="http://schemas.microsoft.com/office/powerpoint/2010/main" val="19507944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512-114A-6B21-3F03-B0F24F6B2B0F}"/>
              </a:ext>
            </a:extLst>
          </p:cNvPr>
          <p:cNvSpPr>
            <a:spLocks noGrp="1"/>
          </p:cNvSpPr>
          <p:nvPr>
            <p:ph type="title"/>
          </p:nvPr>
        </p:nvSpPr>
        <p:spPr/>
        <p:txBody>
          <a:bodyPr/>
          <a:lstStyle/>
          <a:p>
            <a:r>
              <a:rPr lang="en-US" dirty="0"/>
              <a:t>This problem was recognized ages ago</a:t>
            </a:r>
          </a:p>
        </p:txBody>
      </p:sp>
      <p:sp>
        <p:nvSpPr>
          <p:cNvPr id="7" name="Content Placeholder 6">
            <a:extLst>
              <a:ext uri="{FF2B5EF4-FFF2-40B4-BE49-F238E27FC236}">
                <a16:creationId xmlns:a16="http://schemas.microsoft.com/office/drawing/2014/main" id="{1DF04E66-A5BA-25AD-6CF6-F2AFCCD61FB9}"/>
              </a:ext>
            </a:extLst>
          </p:cNvPr>
          <p:cNvSpPr>
            <a:spLocks noGrp="1"/>
          </p:cNvSpPr>
          <p:nvPr>
            <p:ph idx="1"/>
          </p:nvPr>
        </p:nvSpPr>
        <p:spPr>
          <a:xfrm>
            <a:off x="838200" y="1500160"/>
            <a:ext cx="6861048" cy="4351338"/>
          </a:xfrm>
        </p:spPr>
        <p:txBody>
          <a:bodyPr/>
          <a:lstStyle/>
          <a:p>
            <a:r>
              <a:rPr lang="en-US" dirty="0"/>
              <a:t>Ken Thompson (the Unix guy) - </a:t>
            </a:r>
            <a:r>
              <a:rPr lang="en-US" sz="4400" b="1" dirty="0">
                <a:solidFill>
                  <a:srgbClr val="FF0000"/>
                </a:solidFill>
              </a:rPr>
              <a:t>1984</a:t>
            </a:r>
          </a:p>
          <a:p>
            <a:r>
              <a:rPr lang="en-US" dirty="0"/>
              <a:t>Showed how to plant a bug in a compiler, so that any program compiled by that compiler would contain a backdoor. </a:t>
            </a:r>
          </a:p>
          <a:p>
            <a:endParaRPr lang="en-US" sz="4400" b="1" dirty="0">
              <a:solidFill>
                <a:srgbClr val="FF0000"/>
              </a:solidFill>
            </a:endParaRPr>
          </a:p>
        </p:txBody>
      </p:sp>
      <p:sp>
        <p:nvSpPr>
          <p:cNvPr id="4" name="Slide Number Placeholder 3">
            <a:extLst>
              <a:ext uri="{FF2B5EF4-FFF2-40B4-BE49-F238E27FC236}">
                <a16:creationId xmlns:a16="http://schemas.microsoft.com/office/drawing/2014/main" id="{2CCDAEAC-B424-B140-B67D-2D459FD0647F}"/>
              </a:ext>
            </a:extLst>
          </p:cNvPr>
          <p:cNvSpPr>
            <a:spLocks noGrp="1"/>
          </p:cNvSpPr>
          <p:nvPr>
            <p:ph type="sldNum" sz="quarter" idx="12"/>
          </p:nvPr>
        </p:nvSpPr>
        <p:spPr/>
        <p:txBody>
          <a:bodyPr/>
          <a:lstStyle/>
          <a:p>
            <a:fld id="{20F37917-FD3A-4669-9018-DA04BCDD3D75}" type="slidenum">
              <a:rPr lang="en-US" smtClean="0"/>
              <a:t>42</a:t>
            </a:fld>
            <a:endParaRPr lang="en-US"/>
          </a:p>
        </p:txBody>
      </p:sp>
      <p:graphicFrame>
        <p:nvGraphicFramePr>
          <p:cNvPr id="5" name="Object 4">
            <a:extLst>
              <a:ext uri="{FF2B5EF4-FFF2-40B4-BE49-F238E27FC236}">
                <a16:creationId xmlns:a16="http://schemas.microsoft.com/office/drawing/2014/main" id="{AF1D6212-8A6A-CE37-D747-B92AF516F0F9}"/>
              </a:ext>
            </a:extLst>
          </p:cNvPr>
          <p:cNvGraphicFramePr>
            <a:graphicFrameLocks noChangeAspect="1"/>
          </p:cNvGraphicFramePr>
          <p:nvPr>
            <p:extLst>
              <p:ext uri="{D42A27DB-BD31-4B8C-83A1-F6EECF244321}">
                <p14:modId xmlns:p14="http://schemas.microsoft.com/office/powerpoint/2010/main" val="1022935655"/>
              </p:ext>
            </p:extLst>
          </p:nvPr>
        </p:nvGraphicFramePr>
        <p:xfrm>
          <a:off x="7915656" y="1433608"/>
          <a:ext cx="3825069" cy="5382419"/>
        </p:xfrm>
        <a:graphic>
          <a:graphicData uri="http://schemas.openxmlformats.org/presentationml/2006/ole">
            <mc:AlternateContent xmlns:mc="http://schemas.openxmlformats.org/markup-compatibility/2006">
              <mc:Choice xmlns:v="urn:schemas-microsoft-com:vml" Requires="v">
                <p:oleObj name="PDF" r:id="rId3" imgW="0" imgH="360" progId="FoxitPhantomPDF.Document">
                  <p:embed/>
                </p:oleObj>
              </mc:Choice>
              <mc:Fallback>
                <p:oleObj name="PDF" r:id="rId3" imgW="0" imgH="360" progId="FoxitPhantomPDF.Document">
                  <p:embed/>
                  <p:pic>
                    <p:nvPicPr>
                      <p:cNvPr id="5" name="Object 4">
                        <a:extLst>
                          <a:ext uri="{FF2B5EF4-FFF2-40B4-BE49-F238E27FC236}">
                            <a16:creationId xmlns:a16="http://schemas.microsoft.com/office/drawing/2014/main" id="{AF1D6212-8A6A-CE37-D747-B92AF516F0F9}"/>
                          </a:ext>
                        </a:extLst>
                      </p:cNvPr>
                      <p:cNvPicPr/>
                      <p:nvPr/>
                    </p:nvPicPr>
                    <p:blipFill>
                      <a:blip r:embed="rId4"/>
                      <a:stretch>
                        <a:fillRect/>
                      </a:stretch>
                    </p:blipFill>
                    <p:spPr>
                      <a:xfrm>
                        <a:off x="7915656" y="1433608"/>
                        <a:ext cx="3825069" cy="5382419"/>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06BA9E79-D987-67E0-6597-5F502DAA0F31}"/>
              </a:ext>
            </a:extLst>
          </p:cNvPr>
          <p:cNvSpPr txBox="1"/>
          <p:nvPr/>
        </p:nvSpPr>
        <p:spPr>
          <a:xfrm>
            <a:off x="982980" y="3441680"/>
            <a:ext cx="6099048" cy="341632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dirty="0">
                <a:solidFill>
                  <a:srgbClr val="000000"/>
                </a:solidFill>
                <a:effectLst/>
                <a:latin typeface="Times New Roman" panose="02020603050405020304" pitchFamily="18" charset="0"/>
                <a:cs typeface="Times New Roman" panose="02020603050405020304" pitchFamily="18" charset="0"/>
              </a:rPr>
              <a:t>The final step is represented in Figure </a:t>
            </a:r>
            <a:r>
              <a:rPr lang="en-US" sz="1600" b="0" i="0" dirty="0">
                <a:solidFill>
                  <a:srgbClr val="000000"/>
                </a:solidFill>
                <a:effectLst/>
                <a:latin typeface="Times New Roman" panose="02020603050405020304" pitchFamily="18" charset="0"/>
                <a:cs typeface="Times New Roman" panose="02020603050405020304" pitchFamily="18" charset="0"/>
              </a:rPr>
              <a:t>3.3. </a:t>
            </a:r>
            <a:r>
              <a:rPr lang="en-US" sz="1800" b="0" i="0" dirty="0">
                <a:solidFill>
                  <a:srgbClr val="000000"/>
                </a:solidFill>
                <a:effectLst/>
                <a:latin typeface="Times New Roman" panose="02020603050405020304" pitchFamily="18" charset="0"/>
                <a:cs typeface="Times New Roman" panose="02020603050405020304" pitchFamily="18" charset="0"/>
              </a:rPr>
              <a:t>This simply adds a second Trojan horse to the one that already exists. The second pattern is aimed at the C compiler. The replacement code is a Stage I self-reproducing program that inserts both Trojan horses into the compiler. This requires a learning phase as in the Stage II example. First we compile the modified source with the normal C compiler to produce a bugged binary. </a:t>
            </a:r>
            <a:r>
              <a:rPr lang="en-US" sz="1800" b="0" i="0" dirty="0">
                <a:solidFill>
                  <a:srgbClr val="FF0000"/>
                </a:solidFill>
                <a:effectLst/>
                <a:latin typeface="Times New Roman" panose="02020603050405020304" pitchFamily="18" charset="0"/>
                <a:cs typeface="Times New Roman" panose="02020603050405020304" pitchFamily="18" charset="0"/>
              </a:rPr>
              <a:t>We install this binary as the official C. We can now remove the bugs from the source of the compiler and the new binary will reinsert the bugs whenever </a:t>
            </a:r>
            <a:r>
              <a:rPr lang="en-US" sz="1600" b="0" i="0" dirty="0">
                <a:solidFill>
                  <a:srgbClr val="FF0000"/>
                </a:solidFill>
                <a:effectLst/>
                <a:latin typeface="Times New Roman" panose="02020603050405020304" pitchFamily="18" charset="0"/>
                <a:cs typeface="Times New Roman" panose="02020603050405020304" pitchFamily="18" charset="0"/>
              </a:rPr>
              <a:t>it </a:t>
            </a:r>
            <a:r>
              <a:rPr lang="en-US" sz="1800" b="0" i="0" dirty="0">
                <a:solidFill>
                  <a:srgbClr val="FF0000"/>
                </a:solidFill>
                <a:effectLst/>
                <a:latin typeface="Times New Roman" panose="02020603050405020304" pitchFamily="18" charset="0"/>
                <a:cs typeface="Times New Roman" panose="02020603050405020304" pitchFamily="18" charset="0"/>
              </a:rPr>
              <a:t>is compiled. Of course, the login command will remain bugged with no trace in source anywhere</a:t>
            </a:r>
            <a:r>
              <a:rPr lang="en-US" dirty="0">
                <a:solidFill>
                  <a:srgbClr val="FF0000"/>
                </a:solidFill>
                <a:latin typeface="Times New Roman" panose="02020603050405020304" pitchFamily="18" charset="0"/>
                <a:cs typeface="Times New Roman" panose="02020603050405020304" pitchFamily="18" charset="0"/>
              </a:rPr>
              <a:t>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51719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normAutofit fontScale="90000"/>
          </a:bodyPr>
          <a:lstStyle/>
          <a:p>
            <a:r>
              <a:rPr lang="en-US" dirty="0"/>
              <a:t>A 2021 NCSU/Microsoft found that many of the top 1% of </a:t>
            </a:r>
            <a:r>
              <a:rPr lang="en-US" dirty="0" err="1"/>
              <a:t>npm</a:t>
            </a:r>
            <a:r>
              <a:rPr lang="en-US" dirty="0"/>
              <a:t> packages had vulnerabilities</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idx="1"/>
          </p:nvPr>
        </p:nvSpPr>
        <p:spPr/>
        <p:txBody>
          <a:bodyPr>
            <a:normAutofit/>
          </a:bodyPr>
          <a:lstStyle/>
          <a:p>
            <a:r>
              <a:rPr lang="en-US" dirty="0"/>
              <a:t>Package inactive or deprecated, yet still in use</a:t>
            </a:r>
          </a:p>
          <a:p>
            <a:r>
              <a:rPr lang="en-US" dirty="0"/>
              <a:t>No active maintainers</a:t>
            </a:r>
          </a:p>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
        <p:nvSpPr>
          <p:cNvPr id="6" name="TextBox 5">
            <a:extLst>
              <a:ext uri="{FF2B5EF4-FFF2-40B4-BE49-F238E27FC236}">
                <a16:creationId xmlns:a16="http://schemas.microsoft.com/office/drawing/2014/main" id="{4976423B-E78F-124B-8556-A26CC43B69A1}"/>
              </a:ext>
            </a:extLst>
          </p:cNvPr>
          <p:cNvSpPr txBox="1"/>
          <p:nvPr/>
        </p:nvSpPr>
        <p:spPr>
          <a:xfrm>
            <a:off x="5814869" y="5952176"/>
            <a:ext cx="60960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t>“What are Weak Links in the </a:t>
            </a:r>
            <a:r>
              <a:rPr lang="en-US" sz="900" dirty="0" err="1"/>
              <a:t>npm</a:t>
            </a:r>
            <a:r>
              <a:rPr lang="en-US" sz="900" dirty="0"/>
              <a:t> Supply Chain?” By: Nusrat </a:t>
            </a:r>
            <a:r>
              <a:rPr lang="en-US" sz="900" dirty="0" err="1"/>
              <a:t>Zahan</a:t>
            </a:r>
            <a:r>
              <a:rPr lang="en-US" sz="900" dirty="0"/>
              <a:t>, Thomas Zimmermann, Patrice </a:t>
            </a:r>
            <a:r>
              <a:rPr lang="en-US" sz="900" dirty="0" err="1"/>
              <a:t>Godefroid</a:t>
            </a:r>
            <a:r>
              <a:rPr lang="en-US" sz="900" dirty="0"/>
              <a:t>, Brendan Murphy, Chandra </a:t>
            </a:r>
            <a:r>
              <a:rPr lang="en-US" sz="900" dirty="0" err="1"/>
              <a:t>Maddila</a:t>
            </a:r>
            <a:r>
              <a:rPr lang="en-US" sz="900" dirty="0"/>
              <a:t>, Laurie Williams </a:t>
            </a:r>
            <a:r>
              <a:rPr lang="en-US" sz="900" dirty="0">
                <a:hlinkClick r:id="rId3"/>
              </a:rPr>
              <a:t>https://arxiv.org/abs/2112.10165</a:t>
            </a:r>
            <a:r>
              <a:rPr lang="en-US" sz="900" dirty="0"/>
              <a:t> </a:t>
            </a:r>
          </a:p>
        </p:txBody>
      </p:sp>
    </p:spTree>
    <p:extLst>
      <p:ext uri="{BB962C8B-B14F-4D97-AF65-F5344CB8AC3E}">
        <p14:creationId xmlns:p14="http://schemas.microsoft.com/office/powerpoint/2010/main" val="39266433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Process-based problems need process-based solutions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idx="1"/>
          </p:nvPr>
        </p:nvSpPr>
        <p:spPr/>
        <p:txBody>
          <a:bodyPr>
            <a:normAutofit fontScale="92500" lnSpcReduction="20000"/>
          </a:bodyPr>
          <a:lstStyle/>
          <a:p>
            <a:r>
              <a:rPr lang="en-US" dirty="0"/>
              <a:t>External dependencies</a:t>
            </a:r>
          </a:p>
          <a:p>
            <a:pPr lvl="1">
              <a:spcBef>
                <a:spcPts val="1000"/>
              </a:spcBef>
            </a:pPr>
            <a:r>
              <a:rPr lang="en-US" dirty="0"/>
              <a:t>Audit all dependencies and their updates before applying them</a:t>
            </a:r>
          </a:p>
          <a:p>
            <a:r>
              <a:rPr lang="en-US" dirty="0"/>
              <a:t>In-house code</a:t>
            </a:r>
          </a:p>
          <a:p>
            <a:pPr lvl="1">
              <a:spcBef>
                <a:spcPts val="1000"/>
              </a:spcBef>
            </a:pPr>
            <a:r>
              <a:rPr lang="en-US" dirty="0"/>
              <a:t>Require developers to sign code before committing, require 2FA for signing keys, rotate signing keys regularly</a:t>
            </a:r>
          </a:p>
          <a:p>
            <a:r>
              <a:rPr lang="en-US" dirty="0"/>
              <a:t>Build process</a:t>
            </a:r>
          </a:p>
          <a:p>
            <a:pPr lvl="1">
              <a:spcBef>
                <a:spcPts val="1000"/>
              </a:spcBef>
            </a:pPr>
            <a:r>
              <a:rPr lang="en-US" dirty="0"/>
              <a:t>Audit build software, use trusted compilers and build chains</a:t>
            </a:r>
          </a:p>
          <a:p>
            <a:r>
              <a:rPr lang="en-US" dirty="0"/>
              <a:t>Distribution process</a:t>
            </a:r>
          </a:p>
          <a:p>
            <a:pPr lvl="1">
              <a:spcBef>
                <a:spcPts val="1000"/>
              </a:spcBef>
            </a:pPr>
            <a:r>
              <a:rPr lang="en-US" dirty="0"/>
              <a:t>Sign all packages, protect signing keys</a:t>
            </a:r>
          </a:p>
          <a:p>
            <a:r>
              <a:rPr lang="en-US" dirty="0"/>
              <a:t>Operating environment</a:t>
            </a:r>
          </a:p>
          <a:p>
            <a:pPr lvl="1">
              <a:spcBef>
                <a:spcPts val="1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9776D-DB45-252B-5756-0D37A351E452}"/>
              </a:ext>
            </a:extLst>
          </p:cNvPr>
          <p:cNvSpPr>
            <a:spLocks noGrp="1"/>
          </p:cNvSpPr>
          <p:nvPr>
            <p:ph type="title"/>
          </p:nvPr>
        </p:nvSpPr>
        <p:spPr/>
        <p:txBody>
          <a:bodyPr/>
          <a:lstStyle/>
          <a:p>
            <a:r>
              <a:rPr lang="en-US" dirty="0"/>
              <a:t>Supply-chain risks include more than just software.</a:t>
            </a:r>
          </a:p>
        </p:txBody>
      </p:sp>
      <p:sp>
        <p:nvSpPr>
          <p:cNvPr id="4" name="Slide Number Placeholder 3">
            <a:extLst>
              <a:ext uri="{FF2B5EF4-FFF2-40B4-BE49-F238E27FC236}">
                <a16:creationId xmlns:a16="http://schemas.microsoft.com/office/drawing/2014/main" id="{96BAA69D-60B3-5A05-B18A-7ADC7ACFED1F}"/>
              </a:ext>
            </a:extLst>
          </p:cNvPr>
          <p:cNvSpPr>
            <a:spLocks noGrp="1"/>
          </p:cNvSpPr>
          <p:nvPr>
            <p:ph type="sldNum" sz="quarter" idx="12"/>
          </p:nvPr>
        </p:nvSpPr>
        <p:spPr/>
        <p:txBody>
          <a:bodyPr/>
          <a:lstStyle/>
          <a:p>
            <a:fld id="{20F37917-FD3A-4669-9018-DA04BCDD3D75}" type="slidenum">
              <a:rPr lang="en-US" smtClean="0"/>
              <a:t>45</a:t>
            </a:fld>
            <a:endParaRPr lang="en-US"/>
          </a:p>
        </p:txBody>
      </p:sp>
      <p:pic>
        <p:nvPicPr>
          <p:cNvPr id="6" name="Picture 5">
            <a:extLst>
              <a:ext uri="{FF2B5EF4-FFF2-40B4-BE49-F238E27FC236}">
                <a16:creationId xmlns:a16="http://schemas.microsoft.com/office/drawing/2014/main" id="{53B08F41-D9C1-3E2F-DC94-74185B683F58}"/>
              </a:ext>
            </a:extLst>
          </p:cNvPr>
          <p:cNvPicPr>
            <a:picLocks noChangeAspect="1"/>
          </p:cNvPicPr>
          <p:nvPr/>
        </p:nvPicPr>
        <p:blipFill>
          <a:blip r:embed="rId3"/>
          <a:stretch>
            <a:fillRect/>
          </a:stretch>
        </p:blipFill>
        <p:spPr>
          <a:xfrm>
            <a:off x="0" y="1500160"/>
            <a:ext cx="6210300" cy="5676900"/>
          </a:xfrm>
          <a:prstGeom prst="rect">
            <a:avLst/>
          </a:prstGeom>
          <a:ln>
            <a:solidFill>
              <a:schemeClr val="tx1"/>
            </a:solidFill>
          </a:ln>
        </p:spPr>
      </p:pic>
      <p:pic>
        <p:nvPicPr>
          <p:cNvPr id="8" name="Picture 7">
            <a:extLst>
              <a:ext uri="{FF2B5EF4-FFF2-40B4-BE49-F238E27FC236}">
                <a16:creationId xmlns:a16="http://schemas.microsoft.com/office/drawing/2014/main" id="{96EE0982-B2B3-FBE1-A5DA-B8A6A9CD8CAD}"/>
              </a:ext>
            </a:extLst>
          </p:cNvPr>
          <p:cNvPicPr>
            <a:picLocks noChangeAspect="1"/>
          </p:cNvPicPr>
          <p:nvPr/>
        </p:nvPicPr>
        <p:blipFill rotWithShape="1">
          <a:blip r:embed="rId4"/>
          <a:srcRect b="45524"/>
          <a:stretch/>
        </p:blipFill>
        <p:spPr>
          <a:xfrm>
            <a:off x="5838825" y="5400445"/>
            <a:ext cx="6353175" cy="1125987"/>
          </a:xfrm>
          <a:prstGeom prst="rect">
            <a:avLst/>
          </a:prstGeom>
          <a:ln>
            <a:solidFill>
              <a:schemeClr val="tx1"/>
            </a:solidFill>
          </a:ln>
        </p:spPr>
      </p:pic>
    </p:spTree>
    <p:extLst>
      <p:ext uri="{BB962C8B-B14F-4D97-AF65-F5344CB8AC3E}">
        <p14:creationId xmlns:p14="http://schemas.microsoft.com/office/powerpoint/2010/main" val="6125192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B6DA8-70D1-303D-18E3-71FE5D07324D}"/>
              </a:ext>
            </a:extLst>
          </p:cNvPr>
          <p:cNvSpPr>
            <a:spLocks noGrp="1"/>
          </p:cNvSpPr>
          <p:nvPr>
            <p:ph type="title"/>
          </p:nvPr>
        </p:nvSpPr>
        <p:spPr/>
        <p:txBody>
          <a:bodyPr/>
          <a:lstStyle/>
          <a:p>
            <a:r>
              <a:rPr lang="en-US" dirty="0"/>
              <a:t>Your suppliers' risks are your risks.</a:t>
            </a:r>
          </a:p>
        </p:txBody>
      </p:sp>
      <p:sp>
        <p:nvSpPr>
          <p:cNvPr id="3" name="Content Placeholder 2">
            <a:extLst>
              <a:ext uri="{FF2B5EF4-FFF2-40B4-BE49-F238E27FC236}">
                <a16:creationId xmlns:a16="http://schemas.microsoft.com/office/drawing/2014/main" id="{10FAE709-2436-0732-FAA7-C4EA9A4DCFB1}"/>
              </a:ext>
            </a:extLst>
          </p:cNvPr>
          <p:cNvSpPr>
            <a:spLocks noGrp="1"/>
          </p:cNvSpPr>
          <p:nvPr>
            <p:ph idx="1"/>
          </p:nvPr>
        </p:nvSpPr>
        <p:spPr/>
        <p:txBody>
          <a:bodyPr>
            <a:normAutofit/>
          </a:bodyPr>
          <a:lstStyle/>
          <a:p>
            <a:r>
              <a:rPr lang="en-US" dirty="0" err="1"/>
              <a:t>MOVEit</a:t>
            </a:r>
            <a:r>
              <a:rPr lang="en-US" dirty="0"/>
              <a:t> is a file transfer program owned by Progress Software. </a:t>
            </a:r>
          </a:p>
          <a:p>
            <a:r>
              <a:rPr lang="en-US" dirty="0"/>
              <a:t>Over 2500 organizations used the program to move sensitive personal data. </a:t>
            </a:r>
          </a:p>
          <a:p>
            <a:r>
              <a:rPr lang="en-US" dirty="0"/>
              <a:t>They were attacked in May 2023.</a:t>
            </a:r>
          </a:p>
          <a:p>
            <a:r>
              <a:rPr lang="en-US" dirty="0"/>
              <a:t>Prof. Wand says: my bank didn't use </a:t>
            </a:r>
            <a:r>
              <a:rPr lang="en-US" dirty="0" err="1"/>
              <a:t>MOVEit</a:t>
            </a:r>
            <a:r>
              <a:rPr lang="en-US" dirty="0"/>
              <a:t>, but they used a supplier who did.</a:t>
            </a:r>
          </a:p>
          <a:p>
            <a:r>
              <a:rPr lang="en-US" dirty="0"/>
              <a:t>Now, they have to take expensive steps to offer me identity-protection services, etc.</a:t>
            </a:r>
          </a:p>
          <a:p>
            <a:endParaRPr lang="en-US" dirty="0"/>
          </a:p>
        </p:txBody>
      </p:sp>
      <p:sp>
        <p:nvSpPr>
          <p:cNvPr id="4" name="Slide Number Placeholder 3">
            <a:extLst>
              <a:ext uri="{FF2B5EF4-FFF2-40B4-BE49-F238E27FC236}">
                <a16:creationId xmlns:a16="http://schemas.microsoft.com/office/drawing/2014/main" id="{E732DF74-5669-03C0-F310-01ED4E39CCA7}"/>
              </a:ext>
            </a:extLst>
          </p:cNvPr>
          <p:cNvSpPr>
            <a:spLocks noGrp="1"/>
          </p:cNvSpPr>
          <p:nvPr>
            <p:ph type="sldNum" sz="quarter" idx="12"/>
          </p:nvPr>
        </p:nvSpPr>
        <p:spPr/>
        <p:txBody>
          <a:bodyPr/>
          <a:lstStyle/>
          <a:p>
            <a:fld id="{20F37917-FD3A-4669-9018-DA04BCDD3D75}" type="slidenum">
              <a:rPr lang="en-US" smtClean="0"/>
              <a:t>46</a:t>
            </a:fld>
            <a:endParaRPr lang="en-US"/>
          </a:p>
        </p:txBody>
      </p:sp>
    </p:spTree>
    <p:extLst>
      <p:ext uri="{BB962C8B-B14F-4D97-AF65-F5344CB8AC3E}">
        <p14:creationId xmlns:p14="http://schemas.microsoft.com/office/powerpoint/2010/main" val="42572510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D95E53-0755-5CED-C5C1-FA210C728AD1}"/>
              </a:ext>
            </a:extLst>
          </p:cNvPr>
          <p:cNvSpPr>
            <a:spLocks noGrp="1"/>
          </p:cNvSpPr>
          <p:nvPr>
            <p:ph type="title"/>
          </p:nvPr>
        </p:nvSpPr>
        <p:spPr/>
        <p:txBody>
          <a:bodyPr>
            <a:normAutofit/>
          </a:bodyPr>
          <a:lstStyle/>
          <a:p>
            <a:r>
              <a:rPr lang="en-US" sz="3600" dirty="0"/>
              <a:t>Vulnerability 5: Failure to Apply Security Policy </a:t>
            </a:r>
          </a:p>
        </p:txBody>
      </p:sp>
      <p:sp>
        <p:nvSpPr>
          <p:cNvPr id="4" name="Slide Number Placeholder 3">
            <a:extLst>
              <a:ext uri="{FF2B5EF4-FFF2-40B4-BE49-F238E27FC236}">
                <a16:creationId xmlns:a16="http://schemas.microsoft.com/office/drawing/2014/main" id="{5900C959-BED8-4A21-A756-49799D11E105}"/>
              </a:ext>
            </a:extLst>
          </p:cNvPr>
          <p:cNvSpPr>
            <a:spLocks noGrp="1"/>
          </p:cNvSpPr>
          <p:nvPr>
            <p:ph type="sldNum" sz="quarter" idx="12"/>
          </p:nvPr>
        </p:nvSpPr>
        <p:spPr/>
        <p:txBody>
          <a:bodyPr/>
          <a:lstStyle/>
          <a:p>
            <a:fld id="{20F37917-FD3A-4669-9018-DA04BCDD3D75}" type="slidenum">
              <a:rPr lang="en-US" smtClean="0"/>
              <a:t>47</a:t>
            </a:fld>
            <a:endParaRPr lang="en-US" dirty="0"/>
          </a:p>
        </p:txBody>
      </p:sp>
      <p:pic>
        <p:nvPicPr>
          <p:cNvPr id="7" name="Picture 6">
            <a:extLst>
              <a:ext uri="{FF2B5EF4-FFF2-40B4-BE49-F238E27FC236}">
                <a16:creationId xmlns:a16="http://schemas.microsoft.com/office/drawing/2014/main" id="{A8012EB0-347B-0A5F-63A2-301F462F961D}"/>
              </a:ext>
            </a:extLst>
          </p:cNvPr>
          <p:cNvPicPr>
            <a:picLocks noChangeAspect="1"/>
          </p:cNvPicPr>
          <p:nvPr/>
        </p:nvPicPr>
        <p:blipFill>
          <a:blip r:embed="rId3"/>
          <a:stretch>
            <a:fillRect/>
          </a:stretch>
        </p:blipFill>
        <p:spPr>
          <a:xfrm>
            <a:off x="697891" y="1422650"/>
            <a:ext cx="7318426" cy="5316583"/>
          </a:xfrm>
          <a:prstGeom prst="rect">
            <a:avLst/>
          </a:prstGeom>
        </p:spPr>
      </p:pic>
      <p:sp>
        <p:nvSpPr>
          <p:cNvPr id="8" name="TextBox 7">
            <a:extLst>
              <a:ext uri="{FF2B5EF4-FFF2-40B4-BE49-F238E27FC236}">
                <a16:creationId xmlns:a16="http://schemas.microsoft.com/office/drawing/2014/main" id="{457084B0-0D6C-9DEB-07FD-DBE855126240}"/>
              </a:ext>
            </a:extLst>
          </p:cNvPr>
          <p:cNvSpPr txBox="1"/>
          <p:nvPr/>
        </p:nvSpPr>
        <p:spPr>
          <a:xfrm>
            <a:off x="8610600" y="6125518"/>
            <a:ext cx="2148917" cy="2308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hlinkClick r:id="rId4"/>
              </a:rPr>
              <a:t>IEEE Security &amp; Privacy 15:5 (2017)</a:t>
            </a:r>
            <a:endParaRPr lang="en-US" sz="900" dirty="0"/>
          </a:p>
        </p:txBody>
      </p:sp>
    </p:spTree>
    <p:extLst>
      <p:ext uri="{BB962C8B-B14F-4D97-AF65-F5344CB8AC3E}">
        <p14:creationId xmlns:p14="http://schemas.microsoft.com/office/powerpoint/2010/main" val="29847683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Other mitigations for access-control threats</a:t>
            </a:r>
            <a:endParaRPr dirty="0"/>
          </a:p>
        </p:txBody>
      </p:sp>
      <p:sp>
        <p:nvSpPr>
          <p:cNvPr id="222" name="Implement multi-factor authentication…"/>
          <p:cNvSpPr txBox="1">
            <a:spLocks noGrp="1"/>
          </p:cNvSpPr>
          <p:nvPr>
            <p:ph idx="1"/>
          </p:nvPr>
        </p:nvSpPr>
        <p:spPr>
          <a:prstGeom prst="rect">
            <a:avLst/>
          </a:prstGeom>
        </p:spPr>
        <p:txBody>
          <a:bodyPr/>
          <a:lstStyle/>
          <a:p>
            <a:r>
              <a:rPr dirty="0"/>
              <a:t>Implement multi-factor authentication</a:t>
            </a:r>
          </a:p>
          <a:p>
            <a:r>
              <a:rPr lang="en-US" dirty="0"/>
              <a:t>Make sure passwords are not weak, have not been compromised.</a:t>
            </a:r>
            <a:endParaRPr dirty="0"/>
          </a:p>
          <a:p>
            <a:r>
              <a:rPr dirty="0"/>
              <a:t>Apply per-record access control</a:t>
            </a:r>
            <a:r>
              <a:rPr lang="en-US" dirty="0"/>
              <a:t> </a:t>
            </a:r>
          </a:p>
          <a:p>
            <a:pPr lvl="1"/>
            <a:r>
              <a:rPr lang="en-US" dirty="0"/>
              <a:t>Principle of least privilege</a:t>
            </a:r>
            <a:endParaRPr dirty="0"/>
          </a:p>
          <a:p>
            <a:r>
              <a:rPr dirty="0"/>
              <a:t>Harden account creation, password reset pathways</a:t>
            </a:r>
          </a:p>
          <a:p>
            <a:r>
              <a:rPr lang="en-US" dirty="0"/>
              <a:t>Use an expert vendor, like Auth0, to handle login</a:t>
            </a:r>
          </a:p>
          <a:p>
            <a:pPr lvl="1"/>
            <a:r>
              <a:rPr lang="en-US" dirty="0"/>
              <a:t>They can do it better than you can.</a:t>
            </a:r>
            <a:endParaRPr dirty="0"/>
          </a:p>
        </p:txBody>
      </p:sp>
      <p:sp>
        <p:nvSpPr>
          <p:cNvPr id="3" name="Rectangle 2">
            <a:extLst>
              <a:ext uri="{FF2B5EF4-FFF2-40B4-BE49-F238E27FC236}">
                <a16:creationId xmlns:a16="http://schemas.microsoft.com/office/drawing/2014/main" id="{F292D91D-8240-BE81-36C9-1EEB37AE9E3A}"/>
              </a:ext>
            </a:extLst>
          </p:cNvPr>
          <p:cNvSpPr/>
          <p:nvPr/>
        </p:nvSpPr>
        <p:spPr>
          <a:xfrm>
            <a:off x="1616149" y="1840401"/>
            <a:ext cx="8623005" cy="3857681"/>
          </a:xfrm>
          <a:prstGeom prst="rect">
            <a:avLst/>
          </a:prstGeom>
          <a:solidFill>
            <a:srgbClr val="FFC000">
              <a:alpha val="66000"/>
            </a:srgb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sym typeface="Helvetica Neue"/>
              </a:rPr>
              <a:t>But how do you get your developers to do all this?</a:t>
            </a:r>
            <a:endParaRPr lang="en-US" sz="4800" dirty="0">
              <a:solidFill>
                <a:schemeClr val="tx1"/>
              </a:solidFill>
            </a:endParaRPr>
          </a:p>
        </p:txBody>
      </p:sp>
    </p:spTree>
    <p:extLst>
      <p:ext uri="{BB962C8B-B14F-4D97-AF65-F5344CB8AC3E}">
        <p14:creationId xmlns:p14="http://schemas.microsoft.com/office/powerpoint/2010/main" val="3069861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96010-2848-3F79-FC80-A141A47E7F3F}"/>
              </a:ext>
            </a:extLst>
          </p:cNvPr>
          <p:cNvSpPr>
            <a:spLocks noGrp="1"/>
          </p:cNvSpPr>
          <p:nvPr>
            <p:ph type="title"/>
          </p:nvPr>
        </p:nvSpPr>
        <p:spPr/>
        <p:txBody>
          <a:bodyPr/>
          <a:lstStyle/>
          <a:p>
            <a:r>
              <a:rPr lang="en-US" dirty="0"/>
              <a:t>Outline of this lecture</a:t>
            </a:r>
          </a:p>
        </p:txBody>
      </p:sp>
      <p:sp>
        <p:nvSpPr>
          <p:cNvPr id="3" name="Content Placeholder 2">
            <a:extLst>
              <a:ext uri="{FF2B5EF4-FFF2-40B4-BE49-F238E27FC236}">
                <a16:creationId xmlns:a16="http://schemas.microsoft.com/office/drawing/2014/main" id="{8EF9911C-7C41-FC72-C3DB-359B3DDE35C7}"/>
              </a:ext>
            </a:extLst>
          </p:cNvPr>
          <p:cNvSpPr>
            <a:spLocks noGrp="1"/>
          </p:cNvSpPr>
          <p:nvPr>
            <p:ph idx="1"/>
          </p:nvPr>
        </p:nvSpPr>
        <p:spPr/>
        <p:txBody>
          <a:bodyPr/>
          <a:lstStyle/>
          <a:p>
            <a:pPr marL="514350" indent="-514350">
              <a:buFont typeface="+mj-lt"/>
              <a:buAutoNum type="arabicPeriod"/>
            </a:pPr>
            <a:r>
              <a:rPr lang="en-US" dirty="0">
                <a:solidFill>
                  <a:schemeClr val="bg2">
                    <a:lumMod val="75000"/>
                  </a:schemeClr>
                </a:solidFill>
              </a:rPr>
              <a:t>Definition of key vocabulary</a:t>
            </a:r>
          </a:p>
          <a:p>
            <a:pPr marL="514350" indent="-514350">
              <a:buFont typeface="+mj-lt"/>
              <a:buAutoNum type="arabicPeriod"/>
            </a:pPr>
            <a:r>
              <a:rPr lang="en-US" dirty="0">
                <a:solidFill>
                  <a:schemeClr val="bg2">
                    <a:lumMod val="75000"/>
                  </a:schemeClr>
                </a:solidFill>
              </a:rPr>
              <a:t>Some common vulnerabilities, and possible mitigations</a:t>
            </a:r>
          </a:p>
          <a:p>
            <a:pPr marL="514350" indent="-514350">
              <a:buFont typeface="+mj-lt"/>
              <a:buAutoNum type="arabicPeriod"/>
            </a:pPr>
            <a:r>
              <a:rPr lang="en-US" dirty="0">
                <a:solidFill>
                  <a:srgbClr val="FF0000"/>
                </a:solidFill>
              </a:rPr>
              <a:t>Getting security right is about people as well as software.</a:t>
            </a:r>
          </a:p>
          <a:p>
            <a:pPr marL="514350" indent="-514350">
              <a:buFont typeface="+mj-lt"/>
              <a:buAutoNum type="arabicPeriod"/>
            </a:pPr>
            <a:endParaRPr lang="en-US" dirty="0"/>
          </a:p>
        </p:txBody>
      </p:sp>
      <p:sp>
        <p:nvSpPr>
          <p:cNvPr id="4" name="Slide Number Placeholder 3">
            <a:extLst>
              <a:ext uri="{FF2B5EF4-FFF2-40B4-BE49-F238E27FC236}">
                <a16:creationId xmlns:a16="http://schemas.microsoft.com/office/drawing/2014/main" id="{2A7DE133-ADDD-9C96-A427-C9A2BD0FB364}"/>
              </a:ext>
            </a:extLst>
          </p:cNvPr>
          <p:cNvSpPr>
            <a:spLocks noGrp="1"/>
          </p:cNvSpPr>
          <p:nvPr>
            <p:ph type="sldNum" sz="quarter" idx="12"/>
          </p:nvPr>
        </p:nvSpPr>
        <p:spPr/>
        <p:txBody>
          <a:bodyPr/>
          <a:lstStyle/>
          <a:p>
            <a:fld id="{20F37917-FD3A-4669-9018-DA04BCDD3D75}" type="slidenum">
              <a:rPr lang="en-US" smtClean="0"/>
              <a:t>49</a:t>
            </a:fld>
            <a:endParaRPr lang="en-US"/>
          </a:p>
        </p:txBody>
      </p:sp>
    </p:spTree>
    <p:extLst>
      <p:ext uri="{BB962C8B-B14F-4D97-AF65-F5344CB8AC3E}">
        <p14:creationId xmlns:p14="http://schemas.microsoft.com/office/powerpoint/2010/main" val="1364659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(2)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Asset: something of value that is the subject of a security requirement</a:t>
            </a:r>
          </a:p>
          <a:p>
            <a:r>
              <a:rPr lang="en-US" dirty="0"/>
              <a:t>Threat: potential event that could compromise a security requirement</a:t>
            </a:r>
          </a:p>
          <a:p>
            <a:r>
              <a:rPr lang="en-US" dirty="0"/>
              <a:t>Security architecture: a set of mechanisms and policies that we build into our system to mitigate risks from threats</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85683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460F2-402D-B9AA-A614-91E800A3128D}"/>
              </a:ext>
            </a:extLst>
          </p:cNvPr>
          <p:cNvSpPr>
            <a:spLocks noGrp="1"/>
          </p:cNvSpPr>
          <p:nvPr>
            <p:ph type="title"/>
          </p:nvPr>
        </p:nvSpPr>
        <p:spPr/>
        <p:txBody>
          <a:bodyPr/>
          <a:lstStyle/>
          <a:p>
            <a:r>
              <a:rPr lang="en-US" dirty="0"/>
              <a:t>David Blank-Edelman (former head of Systems at Khoury)</a:t>
            </a:r>
          </a:p>
        </p:txBody>
      </p:sp>
      <p:sp>
        <p:nvSpPr>
          <p:cNvPr id="3" name="Content Placeholder 2">
            <a:extLst>
              <a:ext uri="{FF2B5EF4-FFF2-40B4-BE49-F238E27FC236}">
                <a16:creationId xmlns:a16="http://schemas.microsoft.com/office/drawing/2014/main" id="{F8E19530-B6DE-08DE-72B0-35935A0BB572}"/>
              </a:ext>
            </a:extLst>
          </p:cNvPr>
          <p:cNvSpPr>
            <a:spLocks noGrp="1"/>
          </p:cNvSpPr>
          <p:nvPr>
            <p:ph idx="1"/>
          </p:nvPr>
        </p:nvSpPr>
        <p:spPr>
          <a:xfrm>
            <a:off x="838200" y="1500160"/>
            <a:ext cx="6051698" cy="4351338"/>
          </a:xfrm>
        </p:spPr>
        <p:txBody>
          <a:bodyPr anchor="ctr">
            <a:normAutofit/>
          </a:bodyPr>
          <a:lstStyle/>
          <a:p>
            <a:pPr marL="0" indent="0" algn="ctr">
              <a:buNone/>
            </a:pPr>
            <a:r>
              <a:rPr lang="en-US" sz="5400" dirty="0"/>
              <a:t>“The solution is in front of the screen, not behind it”</a:t>
            </a:r>
          </a:p>
        </p:txBody>
      </p:sp>
      <p:sp>
        <p:nvSpPr>
          <p:cNvPr id="4" name="Slide Number Placeholder 3">
            <a:extLst>
              <a:ext uri="{FF2B5EF4-FFF2-40B4-BE49-F238E27FC236}">
                <a16:creationId xmlns:a16="http://schemas.microsoft.com/office/drawing/2014/main" id="{692126EC-A48E-E653-F752-1640D1214C20}"/>
              </a:ext>
            </a:extLst>
          </p:cNvPr>
          <p:cNvSpPr>
            <a:spLocks noGrp="1"/>
          </p:cNvSpPr>
          <p:nvPr>
            <p:ph type="sldNum" sz="quarter" idx="12"/>
          </p:nvPr>
        </p:nvSpPr>
        <p:spPr/>
        <p:txBody>
          <a:bodyPr/>
          <a:lstStyle/>
          <a:p>
            <a:fld id="{20F37917-FD3A-4669-9018-DA04BCDD3D75}" type="slidenum">
              <a:rPr lang="en-US" smtClean="0"/>
              <a:t>50</a:t>
            </a:fld>
            <a:endParaRPr lang="en-US"/>
          </a:p>
        </p:txBody>
      </p:sp>
      <p:pic>
        <p:nvPicPr>
          <p:cNvPr id="1026" name="Picture 2" descr="David Blank-Edelman - devopsdays Seattle 2017">
            <a:extLst>
              <a:ext uri="{FF2B5EF4-FFF2-40B4-BE49-F238E27FC236}">
                <a16:creationId xmlns:a16="http://schemas.microsoft.com/office/drawing/2014/main" id="{4197B32C-9270-E202-805F-9932A3CED4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51552" y="2254102"/>
            <a:ext cx="4102248" cy="41022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937844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A security architecture must include a security culture</a:t>
            </a:r>
            <a:endParaRPr dirty="0"/>
          </a:p>
        </p:txBody>
      </p:sp>
      <p:sp>
        <p:nvSpPr>
          <p:cNvPr id="147" name="Security architecture is a set of mechanisms and policies that we build into our system to mitigate risks from threats…"/>
          <p:cNvSpPr txBox="1">
            <a:spLocks noGrp="1"/>
          </p:cNvSpPr>
          <p:nvPr>
            <p:ph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Tree>
    <p:extLst>
      <p:ext uri="{BB962C8B-B14F-4D97-AF65-F5344CB8AC3E}">
        <p14:creationId xmlns:p14="http://schemas.microsoft.com/office/powerpoint/2010/main" val="148252909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4B87C-26A1-1CB5-82AE-B9E3E252728F}"/>
              </a:ext>
            </a:extLst>
          </p:cNvPr>
          <p:cNvSpPr>
            <a:spLocks noGrp="1"/>
          </p:cNvSpPr>
          <p:nvPr>
            <p:ph type="title"/>
          </p:nvPr>
        </p:nvSpPr>
        <p:spPr/>
        <p:txBody>
          <a:bodyPr/>
          <a:lstStyle/>
          <a:p>
            <a:r>
              <a:rPr lang="en-US" dirty="0"/>
              <a:t>Example mechanism: secret detection</a:t>
            </a:r>
          </a:p>
        </p:txBody>
      </p:sp>
      <p:sp>
        <p:nvSpPr>
          <p:cNvPr id="3" name="Content Placeholder 2">
            <a:extLst>
              <a:ext uri="{FF2B5EF4-FFF2-40B4-BE49-F238E27FC236}">
                <a16:creationId xmlns:a16="http://schemas.microsoft.com/office/drawing/2014/main" id="{09DA1F5F-2E1A-D75F-DAB6-2AA06C2A7D50}"/>
              </a:ext>
            </a:extLst>
          </p:cNvPr>
          <p:cNvSpPr>
            <a:spLocks noGrp="1"/>
          </p:cNvSpPr>
          <p:nvPr>
            <p:ph idx="1"/>
          </p:nvPr>
        </p:nvSpPr>
        <p:spPr>
          <a:xfrm>
            <a:off x="838200" y="1500160"/>
            <a:ext cx="5416826" cy="4351338"/>
          </a:xfrm>
        </p:spPr>
        <p:txBody>
          <a:bodyPr/>
          <a:lstStyle/>
          <a:p>
            <a:r>
              <a:rPr lang="en-US" dirty="0"/>
              <a:t>Recall: SSL only is effective if the private key… remains private</a:t>
            </a:r>
          </a:p>
          <a:p>
            <a:r>
              <a:rPr lang="en-US" dirty="0"/>
              <a:t>Applications may have many other </a:t>
            </a:r>
            <a:r>
              <a:rPr lang="en-US" i="1" dirty="0"/>
              <a:t>secret</a:t>
            </a:r>
            <a:r>
              <a:rPr lang="en-US" dirty="0"/>
              <a:t> values (e.g. access tokens for other services)</a:t>
            </a:r>
          </a:p>
          <a:p>
            <a:r>
              <a:rPr lang="en-US" dirty="0"/>
              <a:t>Tools like </a:t>
            </a:r>
            <a:r>
              <a:rPr lang="en-US" i="1" dirty="0" err="1"/>
              <a:t>GitGuardian</a:t>
            </a:r>
            <a:r>
              <a:rPr lang="en-US" dirty="0"/>
              <a:t> automatically detect secrets in repositories</a:t>
            </a:r>
          </a:p>
        </p:txBody>
      </p:sp>
      <p:sp>
        <p:nvSpPr>
          <p:cNvPr id="4" name="Slide Number Placeholder 3">
            <a:extLst>
              <a:ext uri="{FF2B5EF4-FFF2-40B4-BE49-F238E27FC236}">
                <a16:creationId xmlns:a16="http://schemas.microsoft.com/office/drawing/2014/main" id="{F56D9A2A-26EE-B44C-BCBE-697378D734C7}"/>
              </a:ext>
            </a:extLst>
          </p:cNvPr>
          <p:cNvSpPr>
            <a:spLocks noGrp="1"/>
          </p:cNvSpPr>
          <p:nvPr>
            <p:ph type="sldNum" sz="quarter" idx="12"/>
          </p:nvPr>
        </p:nvSpPr>
        <p:spPr/>
        <p:txBody>
          <a:bodyPr/>
          <a:lstStyle/>
          <a:p>
            <a:fld id="{20F37917-FD3A-4669-9018-DA04BCDD3D75}" type="slidenum">
              <a:rPr lang="en-US" smtClean="0"/>
              <a:t>52</a:t>
            </a:fld>
            <a:endParaRPr lang="en-US"/>
          </a:p>
        </p:txBody>
      </p:sp>
      <p:pic>
        <p:nvPicPr>
          <p:cNvPr id="5" name="Picture 4">
            <a:extLst>
              <a:ext uri="{FF2B5EF4-FFF2-40B4-BE49-F238E27FC236}">
                <a16:creationId xmlns:a16="http://schemas.microsoft.com/office/drawing/2014/main" id="{DD80FCE0-7476-157D-B2E2-16F3C5D21B29}"/>
              </a:ext>
            </a:extLst>
          </p:cNvPr>
          <p:cNvPicPr>
            <a:picLocks noChangeAspect="1"/>
          </p:cNvPicPr>
          <p:nvPr/>
        </p:nvPicPr>
        <p:blipFill>
          <a:blip r:embed="rId2"/>
          <a:stretch>
            <a:fillRect/>
          </a:stretch>
        </p:blipFill>
        <p:spPr>
          <a:xfrm>
            <a:off x="6546573" y="1760657"/>
            <a:ext cx="5416826" cy="3830344"/>
          </a:xfrm>
          <a:prstGeom prst="rect">
            <a:avLst/>
          </a:prstGeom>
        </p:spPr>
      </p:pic>
    </p:spTree>
    <p:extLst>
      <p:ext uri="{BB962C8B-B14F-4D97-AF65-F5344CB8AC3E}">
        <p14:creationId xmlns:p14="http://schemas.microsoft.com/office/powerpoint/2010/main" val="292184483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a:bodyPr>
          <a:lstStyle/>
          <a:p>
            <a:r>
              <a:rPr lang="en-US" dirty="0"/>
              <a:t>Mechanisms aren’t enough: Do developers keep secret keys secret?</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2108200" y="6257836"/>
            <a:ext cx="7708900"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900" dirty="0">
                <a:solidFill>
                  <a:srgbClr val="333333"/>
                </a:solidFill>
                <a:latin typeface="Georgia" panose="02040502050405020303" pitchFamily="18" charset="0"/>
              </a:rPr>
              <a:t>“Why secret detection tools are not enough: It’s not just about false positives - An industrial case study”</a:t>
            </a:r>
          </a:p>
          <a:p>
            <a:r>
              <a:rPr lang="en-US" sz="900" dirty="0">
                <a:solidFill>
                  <a:srgbClr val="333333"/>
                </a:solidFill>
                <a:latin typeface="Georgia" panose="02040502050405020303" pitchFamily="18" charset="0"/>
              </a:rPr>
              <a:t>Md </a:t>
            </a:r>
            <a:r>
              <a:rPr lang="en-US" sz="900" dirty="0" err="1">
                <a:solidFill>
                  <a:srgbClr val="333333"/>
                </a:solidFill>
                <a:latin typeface="Georgia" panose="02040502050405020303" pitchFamily="18" charset="0"/>
              </a:rPr>
              <a:t>Rayhanur</a:t>
            </a:r>
            <a:r>
              <a:rPr lang="en-US" sz="900" dirty="0">
                <a:solidFill>
                  <a:srgbClr val="333333"/>
                </a:solidFill>
                <a:latin typeface="Georgia" panose="02040502050405020303" pitchFamily="18" charset="0"/>
              </a:rPr>
              <a:t> Rahman, </a:t>
            </a:r>
            <a:r>
              <a:rPr lang="en-US" sz="900" dirty="0" err="1">
                <a:solidFill>
                  <a:srgbClr val="333333"/>
                </a:solidFill>
                <a:latin typeface="Georgia" panose="02040502050405020303" pitchFamily="18" charset="0"/>
              </a:rPr>
              <a:t>Nasif</a:t>
            </a:r>
            <a:r>
              <a:rPr lang="en-US" sz="900" dirty="0">
                <a:solidFill>
                  <a:srgbClr val="333333"/>
                </a:solidFill>
                <a:latin typeface="Georgia" panose="02040502050405020303" pitchFamily="18" charset="0"/>
              </a:rPr>
              <a:t> Imtiaz, Margaret-Anne </a:t>
            </a:r>
            <a:r>
              <a:rPr lang="en-US" sz="900" dirty="0" err="1">
                <a:solidFill>
                  <a:srgbClr val="333333"/>
                </a:solidFill>
                <a:latin typeface="Georgia" panose="02040502050405020303" pitchFamily="18" charset="0"/>
              </a:rPr>
              <a:t>Storey</a:t>
            </a:r>
            <a:r>
              <a:rPr lang="en-US" sz="900" dirty="0">
                <a:solidFill>
                  <a:srgbClr val="333333"/>
                </a:solidFill>
                <a:latin typeface="Georgia" panose="02040502050405020303" pitchFamily="18" charset="0"/>
              </a:rPr>
              <a:t> &amp; Laurie Williams  </a:t>
            </a:r>
            <a:r>
              <a:rPr lang="en-US" sz="900" dirty="0">
                <a:solidFill>
                  <a:srgbClr val="333333"/>
                </a:solidFill>
                <a:latin typeface="Georgia" panose="02040502050405020303" pitchFamily="18" charset="0"/>
                <a:hlinkClick r:id="rId3"/>
              </a:rPr>
              <a:t>https://link.springer.com/article/10.1007/s10664-021-10109-y</a:t>
            </a:r>
            <a:r>
              <a:rPr lang="en-US" sz="900" dirty="0">
                <a:solidFill>
                  <a:srgbClr val="333333"/>
                </a:solidFill>
                <a:latin typeface="Georgia" panose="02040502050405020303" pitchFamily="18" charset="0"/>
              </a:rPr>
              <a:t> </a:t>
            </a:r>
            <a:endParaRPr lang="en-US" sz="900" dirty="0"/>
          </a:p>
        </p:txBody>
      </p:sp>
      <p:sp>
        <p:nvSpPr>
          <p:cNvPr id="5" name="TextBox 4">
            <a:extLst>
              <a:ext uri="{FF2B5EF4-FFF2-40B4-BE49-F238E27FC236}">
                <a16:creationId xmlns:a16="http://schemas.microsoft.com/office/drawing/2014/main" id="{1E08015D-93BC-D0B6-A73A-D67F74461F2F}"/>
              </a:ext>
            </a:extLst>
          </p:cNvPr>
          <p:cNvSpPr txBox="1"/>
          <p:nvPr/>
        </p:nvSpPr>
        <p:spPr>
          <a:xfrm>
            <a:off x="8070803" y="3082815"/>
            <a:ext cx="3793787" cy="143629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25400" tIns="25400" rIns="25400" bIns="25400" numCol="1" spcCol="38100" rtlCol="0" anchor="ctr">
            <a:spAutoFit/>
          </a:bodyPr>
          <a:lstStyle/>
          <a:p>
            <a:pPr algn="ctr" defTabSz="1219169" hangingPunct="0"/>
            <a:r>
              <a:rPr lang="en-US" sz="3000" dirty="0">
                <a:solidFill>
                  <a:schemeClr val="tx1"/>
                </a:solidFill>
                <a:sym typeface="Helvetica Neue"/>
              </a:rPr>
              <a:t>Is it a management problem or a tool problem?</a:t>
            </a:r>
          </a:p>
        </p:txBody>
      </p:sp>
    </p:spTree>
    <p:extLst>
      <p:ext uri="{BB962C8B-B14F-4D97-AF65-F5344CB8AC3E}">
        <p14:creationId xmlns:p14="http://schemas.microsoft.com/office/powerpoint/2010/main" val="1260567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F4108-FF6F-613C-8466-6D6395C9E6D2}"/>
              </a:ext>
            </a:extLst>
          </p:cNvPr>
          <p:cNvSpPr>
            <a:spLocks noGrp="1"/>
          </p:cNvSpPr>
          <p:nvPr>
            <p:ph type="title"/>
          </p:nvPr>
        </p:nvSpPr>
        <p:spPr/>
        <p:txBody>
          <a:bodyPr/>
          <a:lstStyle/>
          <a:p>
            <a:r>
              <a:rPr lang="en-US" dirty="0"/>
              <a:t>Elements of a security culture</a:t>
            </a:r>
          </a:p>
        </p:txBody>
      </p:sp>
      <p:sp>
        <p:nvSpPr>
          <p:cNvPr id="3" name="Content Placeholder 2">
            <a:extLst>
              <a:ext uri="{FF2B5EF4-FFF2-40B4-BE49-F238E27FC236}">
                <a16:creationId xmlns:a16="http://schemas.microsoft.com/office/drawing/2014/main" id="{A6A51E1A-428A-71C9-87F9-8032C2DC5EB0}"/>
              </a:ext>
            </a:extLst>
          </p:cNvPr>
          <p:cNvSpPr>
            <a:spLocks noGrp="1"/>
          </p:cNvSpPr>
          <p:nvPr>
            <p:ph idx="1"/>
          </p:nvPr>
        </p:nvSpPr>
        <p:spPr/>
        <p:txBody>
          <a:bodyPr/>
          <a:lstStyle/>
          <a:p>
            <a:r>
              <a:rPr lang="en-US" dirty="0"/>
              <a:t>Make security a regular part of the process.</a:t>
            </a:r>
          </a:p>
          <a:p>
            <a:pPr lvl="1"/>
            <a:r>
              <a:rPr lang="en-US" dirty="0"/>
              <a:t>Include security tools as part of the build/release process</a:t>
            </a:r>
          </a:p>
          <a:p>
            <a:pPr lvl="1"/>
            <a:r>
              <a:rPr lang="en-US" dirty="0"/>
              <a:t>Tools may have false positives and false negatives</a:t>
            </a:r>
          </a:p>
          <a:p>
            <a:pPr lvl="1"/>
            <a:r>
              <a:rPr lang="en-US" dirty="0"/>
              <a:t>Educate developers about when how to recognize positives that look false, but aren’t</a:t>
            </a:r>
          </a:p>
          <a:p>
            <a:pPr lvl="1"/>
            <a:r>
              <a:rPr lang="en-US" dirty="0"/>
              <a:t>Include security review as regular part of code review</a:t>
            </a:r>
          </a:p>
        </p:txBody>
      </p:sp>
      <p:sp>
        <p:nvSpPr>
          <p:cNvPr id="4" name="Slide Number Placeholder 3">
            <a:extLst>
              <a:ext uri="{FF2B5EF4-FFF2-40B4-BE49-F238E27FC236}">
                <a16:creationId xmlns:a16="http://schemas.microsoft.com/office/drawing/2014/main" id="{D59AECEC-4F13-E90B-FF91-7B7BDA015246}"/>
              </a:ext>
            </a:extLst>
          </p:cNvPr>
          <p:cNvSpPr>
            <a:spLocks noGrp="1"/>
          </p:cNvSpPr>
          <p:nvPr>
            <p:ph type="sldNum" sz="quarter" idx="12"/>
          </p:nvPr>
        </p:nvSpPr>
        <p:spPr/>
        <p:txBody>
          <a:bodyPr/>
          <a:lstStyle/>
          <a:p>
            <a:fld id="{20F37917-FD3A-4669-9018-DA04BCDD3D75}" type="slidenum">
              <a:rPr lang="en-US" smtClean="0"/>
              <a:t>54</a:t>
            </a:fld>
            <a:endParaRPr lang="en-US"/>
          </a:p>
        </p:txBody>
      </p:sp>
    </p:spTree>
    <p:extLst>
      <p:ext uri="{BB962C8B-B14F-4D97-AF65-F5344CB8AC3E}">
        <p14:creationId xmlns:p14="http://schemas.microsoft.com/office/powerpoint/2010/main" val="33901115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rPr dirty="0"/>
              <a:t>Learning Objectives for this </a:t>
            </a:r>
            <a:r>
              <a:rPr lang="en-US" dirty="0"/>
              <a:t>Module</a:t>
            </a:r>
            <a:endParaRPr dirty="0"/>
          </a:p>
        </p:txBody>
      </p:sp>
      <p:sp>
        <p:nvSpPr>
          <p:cNvPr id="131" name="Describe that security is a spectrum, and be able to define a realistic threat model for a given system…"/>
          <p:cNvSpPr txBox="1">
            <a:spLocks noGrp="1"/>
          </p:cNvSpPr>
          <p:nvPr>
            <p:ph idx="1"/>
          </p:nvPr>
        </p:nvSpPr>
        <p:spPr>
          <a:prstGeom prst="rect">
            <a:avLst/>
          </a:prstGeom>
        </p:spPr>
        <p:txBody>
          <a:bodyPr>
            <a:normAutofit/>
          </a:bodyPr>
          <a:lstStyle/>
          <a:p>
            <a:pPr marL="349250" indent="-349250">
              <a:buSzPct val="123000"/>
              <a:buChar char="•"/>
            </a:pPr>
            <a:r>
              <a:rPr lang="en-US" dirty="0"/>
              <a:t>You should now be able to:</a:t>
            </a:r>
          </a:p>
          <a:p>
            <a:pPr marL="806450" lvl="1" indent="-349250">
              <a:buSzPct val="123000"/>
            </a:pPr>
            <a:r>
              <a:rPr lang="en-US" dirty="0"/>
              <a:t>Define key terms relating to software/system security</a:t>
            </a:r>
          </a:p>
          <a:p>
            <a:pPr marL="806450" lvl="1" indent="-349250">
              <a:buSzPct val="123000"/>
            </a:pPr>
            <a:r>
              <a:rPr dirty="0"/>
              <a:t>Describe </a:t>
            </a:r>
            <a:r>
              <a:rPr lang="en-US" dirty="0"/>
              <a:t>some of the tradeoffs between security and other requirements in software engineering</a:t>
            </a:r>
          </a:p>
          <a:p>
            <a:pPr marL="806450" lvl="1" indent="-349250">
              <a:buSzPct val="123000"/>
            </a:pPr>
            <a:r>
              <a:rPr lang="en-US" dirty="0"/>
              <a:t>Explain 5 common vulnerabilities in web applications and similar software systems, and describe some common mitigations for each of them.</a:t>
            </a:r>
          </a:p>
          <a:p>
            <a:pPr marL="806450" lvl="1" indent="-349250">
              <a:buSzPct val="123000"/>
            </a:pPr>
            <a:r>
              <a:rPr lang="en-US" dirty="0"/>
              <a:t>Explain why software alone isn’t enough to assure security</a:t>
            </a:r>
            <a:endParaRPr dirty="0"/>
          </a:p>
        </p:txBody>
      </p:sp>
    </p:spTree>
    <p:extLst>
      <p:ext uri="{BB962C8B-B14F-4D97-AF65-F5344CB8AC3E}">
        <p14:creationId xmlns:p14="http://schemas.microsoft.com/office/powerpoint/2010/main" val="860465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CEC33-DD4A-7C41-0DA6-F14A7B371A65}"/>
              </a:ext>
            </a:extLst>
          </p:cNvPr>
          <p:cNvSpPr>
            <a:spLocks noGrp="1"/>
          </p:cNvSpPr>
          <p:nvPr>
            <p:ph type="title"/>
          </p:nvPr>
        </p:nvSpPr>
        <p:spPr/>
        <p:txBody>
          <a:bodyPr/>
          <a:lstStyle/>
          <a:p>
            <a:r>
              <a:rPr lang="en-US" dirty="0"/>
              <a:t>Security: Basic Vocabulary (3) </a:t>
            </a:r>
          </a:p>
        </p:txBody>
      </p:sp>
      <p:sp>
        <p:nvSpPr>
          <p:cNvPr id="3" name="Content Placeholder 2">
            <a:extLst>
              <a:ext uri="{FF2B5EF4-FFF2-40B4-BE49-F238E27FC236}">
                <a16:creationId xmlns:a16="http://schemas.microsoft.com/office/drawing/2014/main" id="{51BE5996-979E-A99D-D7C0-979946602204}"/>
              </a:ext>
            </a:extLst>
          </p:cNvPr>
          <p:cNvSpPr>
            <a:spLocks noGrp="1"/>
          </p:cNvSpPr>
          <p:nvPr>
            <p:ph idx="1"/>
          </p:nvPr>
        </p:nvSpPr>
        <p:spPr/>
        <p:txBody>
          <a:bodyPr>
            <a:normAutofit/>
          </a:bodyPr>
          <a:lstStyle/>
          <a:p>
            <a:r>
              <a:rPr lang="en-US" dirty="0"/>
              <a:t>Vulnerability: a characteristic or flaw in system design or implementation, or in the security procedures, that, if exploited, could result in a security compromise</a:t>
            </a:r>
          </a:p>
          <a:p>
            <a:r>
              <a:rPr lang="en-US" dirty="0"/>
              <a:t>Exploit: a technique or method for exploiting a vulnerability</a:t>
            </a:r>
          </a:p>
          <a:p>
            <a:r>
              <a:rPr lang="en-US" dirty="0"/>
              <a:t>Attack: realization of a threat</a:t>
            </a:r>
          </a:p>
          <a:p>
            <a:r>
              <a:rPr lang="en-US" dirty="0"/>
              <a:t>Mitigation: a technique for making an attack less likely, more expensive, or less valuable to an attacker.</a:t>
            </a:r>
          </a:p>
        </p:txBody>
      </p:sp>
      <p:sp>
        <p:nvSpPr>
          <p:cNvPr id="4" name="Slide Number Placeholder 3">
            <a:extLst>
              <a:ext uri="{FF2B5EF4-FFF2-40B4-BE49-F238E27FC236}">
                <a16:creationId xmlns:a16="http://schemas.microsoft.com/office/drawing/2014/main" id="{8747B6BA-A366-FB31-99A5-22FBEF58BCAD}"/>
              </a:ext>
            </a:extLst>
          </p:cNvPr>
          <p:cNvSpPr>
            <a:spLocks noGrp="1"/>
          </p:cNvSpPr>
          <p:nvPr>
            <p:ph type="sldNum" sz="quarter" idx="12"/>
          </p:nvPr>
        </p:nvSpPr>
        <p:spPr/>
        <p:txBody>
          <a:bodyPr/>
          <a:lstStyle/>
          <a:p>
            <a:fld id="{20F37917-FD3A-4669-9018-DA04BCDD3D75}" type="slidenum">
              <a:rPr lang="en-US" smtClean="0"/>
              <a:t>6</a:t>
            </a:fld>
            <a:endParaRPr lang="en-US"/>
          </a:p>
        </p:txBody>
      </p:sp>
    </p:spTree>
    <p:extLst>
      <p:ext uri="{BB962C8B-B14F-4D97-AF65-F5344CB8AC3E}">
        <p14:creationId xmlns:p14="http://schemas.microsoft.com/office/powerpoint/2010/main" val="6497748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rPr dirty="0"/>
              <a:t>Security isn't always free</a:t>
            </a:r>
          </a:p>
        </p:txBody>
      </p:sp>
      <p:sp>
        <p:nvSpPr>
          <p:cNvPr id="141" name="You just moved to a new house, someone just moved out of it. What do you do to protect your belongings/property?…"/>
          <p:cNvSpPr txBox="1">
            <a:spLocks noGrp="1"/>
          </p:cNvSpPr>
          <p:nvPr>
            <p:ph idx="1"/>
          </p:nvPr>
        </p:nvSpPr>
        <p:spPr>
          <a:prstGeom prst="rect">
            <a:avLst/>
          </a:prstGeom>
        </p:spPr>
        <p:txBody>
          <a:bodyPr/>
          <a:lstStyle/>
          <a:p>
            <a:r>
              <a:rPr lang="en-US" dirty="0"/>
              <a:t>In software, as in the real world…</a:t>
            </a:r>
          </a:p>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7942396" y="1435688"/>
            <a:ext cx="4249605" cy="4762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3" name="Increasing security might:…"/>
          <p:cNvSpPr txBox="1">
            <a:spLocks noGrp="1"/>
          </p:cNvSpPr>
          <p:nvPr>
            <p:ph idx="1"/>
          </p:nvPr>
        </p:nvSpPr>
        <p:spPr>
          <a:prstGeom prst="rect">
            <a:avLst/>
          </a:prstGeom>
        </p:spPr>
        <p:txBody>
          <a:bodyPr/>
          <a:lstStyle/>
          <a:p>
            <a:r>
              <a:rPr dirty="0"/>
              <a:t>Increasing security might:</a:t>
            </a:r>
          </a:p>
          <a:p>
            <a:pPr lvl="1"/>
            <a:r>
              <a:rPr dirty="0"/>
              <a:t>Increase development &amp; maintenance cost</a:t>
            </a:r>
          </a:p>
          <a:p>
            <a:pPr lvl="1"/>
            <a:r>
              <a:rPr dirty="0"/>
              <a:t>Increase infrastructure requirements</a:t>
            </a:r>
          </a:p>
          <a:p>
            <a:pPr lvl="1"/>
            <a:r>
              <a:rPr dirty="0"/>
              <a:t>Degrade performance</a:t>
            </a:r>
          </a:p>
          <a:p>
            <a:r>
              <a:rPr dirty="0"/>
              <a:t>But, if we are attacked, increasing security might also:</a:t>
            </a:r>
          </a:p>
          <a:p>
            <a:pPr lvl="1"/>
            <a:r>
              <a:rPr dirty="0"/>
              <a:t>Decrease financial and intangible losses</a:t>
            </a:r>
          </a:p>
          <a:p>
            <a:r>
              <a:rPr dirty="0"/>
              <a:t>How likely do we think we are to be attacked in </a:t>
            </a:r>
            <a:r>
              <a:rPr lang="en-US" dirty="0"/>
              <a:t>some particular </a:t>
            </a:r>
            <a:r>
              <a:rPr dirty="0"/>
              <a:t>way?</a:t>
            </a:r>
          </a:p>
        </p:txBody>
      </p:sp>
    </p:spTree>
    <p:extLst>
      <p:ext uri="{BB962C8B-B14F-4D97-AF65-F5344CB8AC3E}">
        <p14:creationId xmlns:p14="http://schemas.microsoft.com/office/powerpoint/2010/main" val="2761665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normAutofit/>
          </a:bodyPr>
          <a:lstStyle/>
          <a:p>
            <a:r>
              <a:rPr lang="en-US" dirty="0"/>
              <a:t>Threat modeling can help us analyze the issues</a:t>
            </a:r>
            <a:endParaRPr dirty="0"/>
          </a:p>
        </p:txBody>
      </p:sp>
      <p:sp>
        <p:nvSpPr>
          <p:cNvPr id="157" name="What is being defended?…"/>
          <p:cNvSpPr txBox="1">
            <a:spLocks noGrp="1"/>
          </p:cNvSpPr>
          <p:nvPr>
            <p:ph idx="1"/>
          </p:nvPr>
        </p:nvSpPr>
        <p:spPr>
          <a:prstGeom prst="rect">
            <a:avLst/>
          </a:prstGeom>
        </p:spPr>
        <p:txBody>
          <a:bodyPr>
            <a:normAutofit/>
          </a:bodyPr>
          <a:lstStyle/>
          <a:p>
            <a:r>
              <a:rPr dirty="0"/>
              <a:t>What is being defended?</a:t>
            </a:r>
          </a:p>
          <a:p>
            <a:r>
              <a:rPr dirty="0"/>
              <a:t>What malicious actors exist and what attacks might they employ?</a:t>
            </a:r>
            <a:endParaRPr lang="en-US" dirty="0"/>
          </a:p>
          <a:p>
            <a:r>
              <a:rPr lang="en-US" dirty="0"/>
              <a:t>What value can an attacker extract from a vulnerability?</a:t>
            </a:r>
            <a:endParaRPr dirty="0"/>
          </a:p>
          <a:p>
            <a:r>
              <a:rPr dirty="0"/>
              <a:t>Who do we trust?</a:t>
            </a:r>
            <a:r>
              <a:rPr lang="en-US" dirty="0"/>
              <a:t> What parts of the system do we trust?</a:t>
            </a:r>
            <a:endParaRPr dirty="0"/>
          </a:p>
          <a:p>
            <a:r>
              <a:rPr lang="en-US" dirty="0"/>
              <a:t>What can we do in case of attack?</a:t>
            </a:r>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17287" y="1678897"/>
            <a:ext cx="2871463" cy="5107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Neue"/>
        <a:ea typeface="Helvetica Neue"/>
        <a:cs typeface="Helvetica Neue"/>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ctr">
        <a:spAutoFit/>
      </a:bodyPr>
      <a:lstStyle>
        <a:defPPr marL="0" marR="0" indent="0" algn="ctr" defTabSz="1219168"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44841</TotalTime>
  <Words>7134</Words>
  <Application>Microsoft Macintosh PowerPoint</Application>
  <PresentationFormat>Widescreen</PresentationFormat>
  <Paragraphs>624</Paragraphs>
  <Slides>55</Slides>
  <Notes>49</Notes>
  <HiddenSlides>0</HiddenSlides>
  <MMClips>0</MMClips>
  <ScaleCrop>false</ScaleCrop>
  <HeadingPairs>
    <vt:vector size="8"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55</vt:i4>
      </vt:variant>
    </vt:vector>
  </HeadingPairs>
  <TitlesOfParts>
    <vt:vector size="70" baseType="lpstr">
      <vt:lpstr>Avenir Next Regular</vt:lpstr>
      <vt:lpstr>Times New Roman</vt:lpstr>
      <vt:lpstr>Helvetica Neue</vt:lpstr>
      <vt:lpstr>Arial</vt:lpstr>
      <vt:lpstr>Verdana</vt:lpstr>
      <vt:lpstr>Georgia</vt:lpstr>
      <vt:lpstr>Helvetica Neue Medium</vt:lpstr>
      <vt:lpstr>Helvetica</vt:lpstr>
      <vt:lpstr>Chiller</vt:lpstr>
      <vt:lpstr>Consolas</vt:lpstr>
      <vt:lpstr>Calibri</vt:lpstr>
      <vt:lpstr>Algerian</vt:lpstr>
      <vt:lpstr>Office Theme</vt:lpstr>
      <vt:lpstr>1_Office Theme</vt:lpstr>
      <vt:lpstr>PDF</vt:lpstr>
      <vt:lpstr>CS 4530: Fundamentals of Software Engineering  Module 15: Software Engineering &amp; Security</vt:lpstr>
      <vt:lpstr>Learning Objectives for this Module</vt:lpstr>
      <vt:lpstr>Outline of this lecture</vt:lpstr>
      <vt:lpstr>Security: Basic Vocabulary (1)</vt:lpstr>
      <vt:lpstr>Security: Basic Vocabulary (2) </vt:lpstr>
      <vt:lpstr>Security: Basic Vocabulary (3) </vt:lpstr>
      <vt:lpstr>Security isn't always free</vt:lpstr>
      <vt:lpstr>Security is about managing risk</vt:lpstr>
      <vt:lpstr>Threat modeling can help us analyze the issues</vt:lpstr>
      <vt:lpstr>A Baseline Threat Model</vt:lpstr>
      <vt:lpstr>A Baseline Security Policy</vt:lpstr>
      <vt:lpstr>How much should you log?</vt:lpstr>
      <vt:lpstr>Backups can mitigate the risks of a ransomware attack</vt:lpstr>
      <vt:lpstr>Off-site backups mitigate the risks of natural disasters</vt:lpstr>
      <vt:lpstr>In the remainder of this module, we will discuss 5 major classes of vulnerabilities</vt:lpstr>
      <vt:lpstr>Vulnerability 1 Example: authentication code in a web application</vt:lpstr>
      <vt:lpstr>Who would do such a silly thing?</vt:lpstr>
      <vt:lpstr>Vulnerability 2: Data controlled by a user flowing into our trusted codebase</vt:lpstr>
      <vt:lpstr>Example: code injection</vt:lpstr>
      <vt:lpstr>Example: Cross-site scripting (XSS)</vt:lpstr>
      <vt:lpstr>Example: Cross-site scripting (2)</vt:lpstr>
      <vt:lpstr>Example: Cross-site scripting (3) </vt:lpstr>
      <vt:lpstr>A code injection attack (in Apache struts) cost Equifax $1.4 Billion</vt:lpstr>
      <vt:lpstr>The Log4J code injection vulnerability compromised many networks in 2021</vt:lpstr>
      <vt:lpstr>Mitigating against code injection attacks</vt:lpstr>
      <vt:lpstr>Vulnerability 3: Bad Authentication</vt:lpstr>
      <vt:lpstr>How does Amazon know that this request is coming from Avery?</vt:lpstr>
      <vt:lpstr>How does Avery know that this request is coming from Amazon?</vt:lpstr>
      <vt:lpstr>Encrypt messages with a public key</vt:lpstr>
      <vt:lpstr>Sign messages with a private key</vt:lpstr>
      <vt:lpstr>Certificate Authorities associate public keys with real-world entities</vt:lpstr>
      <vt:lpstr>Certificate Authorities issue SSL Certificates</vt:lpstr>
      <vt:lpstr>Certificate Authorities are Implicitly Trusted</vt:lpstr>
      <vt:lpstr>What happens if a CA is compromised, and issues invalid certificates?</vt:lpstr>
      <vt:lpstr>You can do this for your website for free</vt:lpstr>
      <vt:lpstr>Other mitigations for access-control threats</vt:lpstr>
      <vt:lpstr>Vulnerability 4: Supply-Chain Attacks</vt:lpstr>
      <vt:lpstr>The software supply chain has many points of weakness</vt:lpstr>
      <vt:lpstr>Example: the eslint-scope attack (2018)</vt:lpstr>
      <vt:lpstr>This incident leveraged several small security failures </vt:lpstr>
      <vt:lpstr>Example: the SolarWinds attack (2020)</vt:lpstr>
      <vt:lpstr>This problem was recognized ages ago</vt:lpstr>
      <vt:lpstr>A 2021 NCSU/Microsoft found that many of the top 1% of npm packages had vulnerabilities</vt:lpstr>
      <vt:lpstr>Threat Mitigation: Process-based problems need process-based solutions</vt:lpstr>
      <vt:lpstr>Supply-chain risks include more than just software.</vt:lpstr>
      <vt:lpstr>Your suppliers' risks are your risks.</vt:lpstr>
      <vt:lpstr>Vulnerability 5: Failure to Apply Security Policy </vt:lpstr>
      <vt:lpstr>Other mitigations for access-control threats</vt:lpstr>
      <vt:lpstr>Outline of this lecture</vt:lpstr>
      <vt:lpstr>David Blank-Edelman (former head of Systems at Khoury)</vt:lpstr>
      <vt:lpstr>A security architecture must include a security culture</vt:lpstr>
      <vt:lpstr>Example mechanism: secret detection</vt:lpstr>
      <vt:lpstr>Mechanisms aren’t enough: Do developers keep secret keys secret?</vt:lpstr>
      <vt:lpstr>Elements of a security culture</vt:lpstr>
      <vt:lpstr>Learning Objectives for this Module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Bell, Jonathan</cp:lastModifiedBy>
  <cp:revision>166</cp:revision>
  <dcterms:created xsi:type="dcterms:W3CDTF">2021-01-07T15:19:22Z</dcterms:created>
  <dcterms:modified xsi:type="dcterms:W3CDTF">2024-03-11T16:16:23Z</dcterms:modified>
</cp:coreProperties>
</file>

<file path=docProps/thumbnail.jpeg>
</file>